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7023100" cy="9309100"/>
  <p:embeddedFontLst>
    <p:embeddedFont>
      <p:font typeface="Calibri" panose="020F0502020204030204" pitchFamily="34" charset="0"/>
      <p:regular r:id="rId69"/>
      <p:bold r:id="rId70"/>
      <p:italic r:id="rId71"/>
      <p:boldItalic r:id="rId72"/>
    </p:embeddedFont>
    <p:embeddedFont>
      <p:font typeface="Palatino Linotype" panose="02040502050505030304" pitchFamily="18"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ER1RcKoWR2D3NOwJwGVkPpPYD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Haas" initials="" lastIdx="1" clrIdx="0"/>
  <p:cmAuthor id="1" name="M. Haas" initials="MH" lastIdx="1" clrIdx="1">
    <p:extLst>
      <p:ext uri="{19B8F6BF-5375-455C-9EA6-DF929625EA0E}">
        <p15:presenceInfo xmlns:p15="http://schemas.microsoft.com/office/powerpoint/2012/main" userId="M. Ha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DFAE5C-0C51-44F3-AE8C-96149703D466}">
  <a:tblStyle styleId="{2ADFAE5C-0C51-44F3-AE8C-96149703D46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4C11F24-49FB-4C1A-9899-72F427FF68B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4794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extLst>
      <p:ext uri="{BB962C8B-B14F-4D97-AF65-F5344CB8AC3E}">
        <p14:creationId xmlns:p14="http://schemas.microsoft.com/office/powerpoint/2010/main" val="95014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82" name="Google Shape;182;p1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extLst>
      <p:ext uri="{BB962C8B-B14F-4D97-AF65-F5344CB8AC3E}">
        <p14:creationId xmlns:p14="http://schemas.microsoft.com/office/powerpoint/2010/main" val="59985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91" name="Google Shape;191;p1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328289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Explain what is counted as a major system (e.g., heating)</a:t>
            </a:r>
            <a:endParaRPr/>
          </a:p>
        </p:txBody>
      </p:sp>
      <p:sp>
        <p:nvSpPr>
          <p:cNvPr id="199" name="Google Shape;199;p1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extLst>
      <p:ext uri="{BB962C8B-B14F-4D97-AF65-F5344CB8AC3E}">
        <p14:creationId xmlns:p14="http://schemas.microsoft.com/office/powerpoint/2010/main" val="100286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2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01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22" name="Google Shape;222;p1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sz="1200">
                <a:solidFill>
                  <a:schemeClr val="dk1"/>
                </a:solidFill>
              </a:rPr>
              <a:t>15</a:t>
            </a:fld>
            <a:endParaRPr sz="1200">
              <a:solidFill>
                <a:schemeClr val="dk1"/>
              </a:solidFill>
            </a:endParaRPr>
          </a:p>
        </p:txBody>
      </p:sp>
    </p:spTree>
    <p:extLst>
      <p:ext uri="{BB962C8B-B14F-4D97-AF65-F5344CB8AC3E}">
        <p14:creationId xmlns:p14="http://schemas.microsoft.com/office/powerpoint/2010/main" val="2232511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31" name="Google Shape;231;p1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Tree>
    <p:extLst>
      <p:ext uri="{BB962C8B-B14F-4D97-AF65-F5344CB8AC3E}">
        <p14:creationId xmlns:p14="http://schemas.microsoft.com/office/powerpoint/2010/main" val="364298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90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46" name="Google Shape;246;p1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extLst>
      <p:ext uri="{BB962C8B-B14F-4D97-AF65-F5344CB8AC3E}">
        <p14:creationId xmlns:p14="http://schemas.microsoft.com/office/powerpoint/2010/main" val="231968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2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State administered </a:t>
            </a:r>
            <a:endParaRPr/>
          </a:p>
          <a:p>
            <a:pPr marL="0" lvl="0" indent="0" algn="l" rtl="0">
              <a:spcBef>
                <a:spcPts val="0"/>
              </a:spcBef>
              <a:spcAft>
                <a:spcPts val="0"/>
              </a:spcAft>
              <a:buNone/>
            </a:pPr>
            <a:r>
              <a:rPr lang="en-US"/>
              <a:t>Explain the consortium and HOME PJ </a:t>
            </a:r>
            <a:endParaRPr/>
          </a:p>
        </p:txBody>
      </p:sp>
      <p:sp>
        <p:nvSpPr>
          <p:cNvPr id="120" name="Google Shape;120;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extLst>
      <p:ext uri="{BB962C8B-B14F-4D97-AF65-F5344CB8AC3E}">
        <p14:creationId xmlns:p14="http://schemas.microsoft.com/office/powerpoint/2010/main" val="3668510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2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61" name="Google Shape;261;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extLst>
      <p:ext uri="{BB962C8B-B14F-4D97-AF65-F5344CB8AC3E}">
        <p14:creationId xmlns:p14="http://schemas.microsoft.com/office/powerpoint/2010/main" val="1509182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69" name="Google Shape;269;p2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extLst>
      <p:ext uri="{BB962C8B-B14F-4D97-AF65-F5344CB8AC3E}">
        <p14:creationId xmlns:p14="http://schemas.microsoft.com/office/powerpoint/2010/main" val="405129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78" name="Google Shape;278;p2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extLst>
      <p:ext uri="{BB962C8B-B14F-4D97-AF65-F5344CB8AC3E}">
        <p14:creationId xmlns:p14="http://schemas.microsoft.com/office/powerpoint/2010/main" val="3104969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07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293" name="Google Shape;293;p2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extLst>
      <p:ext uri="{BB962C8B-B14F-4D97-AF65-F5344CB8AC3E}">
        <p14:creationId xmlns:p14="http://schemas.microsoft.com/office/powerpoint/2010/main" val="530119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01" name="Google Shape;301;p2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extLst>
      <p:ext uri="{BB962C8B-B14F-4D97-AF65-F5344CB8AC3E}">
        <p14:creationId xmlns:p14="http://schemas.microsoft.com/office/powerpoint/2010/main" val="946174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09" name="Google Shape;309;p2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Tree>
    <p:extLst>
      <p:ext uri="{BB962C8B-B14F-4D97-AF65-F5344CB8AC3E}">
        <p14:creationId xmlns:p14="http://schemas.microsoft.com/office/powerpoint/2010/main" val="411874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Last updated 8/27/2012</a:t>
            </a:r>
            <a:endParaRPr/>
          </a:p>
        </p:txBody>
      </p:sp>
      <p:sp>
        <p:nvSpPr>
          <p:cNvPr id="317" name="Google Shape;317;p2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extLst>
      <p:ext uri="{BB962C8B-B14F-4D97-AF65-F5344CB8AC3E}">
        <p14:creationId xmlns:p14="http://schemas.microsoft.com/office/powerpoint/2010/main" val="61474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24" name="Google Shape;324;p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523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32" name="Google Shape;332;p2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Tree>
    <p:extLst>
      <p:ext uri="{BB962C8B-B14F-4D97-AF65-F5344CB8AC3E}">
        <p14:creationId xmlns:p14="http://schemas.microsoft.com/office/powerpoint/2010/main" val="70413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108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40" name="Google Shape;340;p3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extLst>
      <p:ext uri="{BB962C8B-B14F-4D97-AF65-F5344CB8AC3E}">
        <p14:creationId xmlns:p14="http://schemas.microsoft.com/office/powerpoint/2010/main" val="863978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47" name="Google Shape;347;p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637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54" name="Google Shape;354;p3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67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61" name="Google Shape;361;p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83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69" name="Google Shape;369;p3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extLst>
      <p:ext uri="{BB962C8B-B14F-4D97-AF65-F5344CB8AC3E}">
        <p14:creationId xmlns:p14="http://schemas.microsoft.com/office/powerpoint/2010/main" val="4133852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6" name="Google Shape;376;p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115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2" name="Google Shape;382;p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391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9" name="Google Shape;389;p3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92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397" name="Google Shape;397;p3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Tree>
    <p:extLst>
      <p:ext uri="{BB962C8B-B14F-4D97-AF65-F5344CB8AC3E}">
        <p14:creationId xmlns:p14="http://schemas.microsoft.com/office/powerpoint/2010/main" val="1216666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5" name="Google Shape;405;p3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27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State administered </a:t>
            </a:r>
            <a:endParaRPr/>
          </a:p>
          <a:p>
            <a:pPr marL="0" lvl="0" indent="0" algn="l" rtl="0">
              <a:spcBef>
                <a:spcPts val="0"/>
              </a:spcBef>
              <a:spcAft>
                <a:spcPts val="0"/>
              </a:spcAft>
              <a:buNone/>
            </a:pPr>
            <a:r>
              <a:rPr lang="en-US"/>
              <a:t>Explain the consortium and HOME PJ </a:t>
            </a:r>
            <a:endParaRPr/>
          </a:p>
          <a:p>
            <a:pPr marL="0" lvl="0" indent="0" algn="l" rtl="0">
              <a:spcBef>
                <a:spcPts val="0"/>
              </a:spcBef>
              <a:spcAft>
                <a:spcPts val="0"/>
              </a:spcAft>
              <a:buNone/>
            </a:pPr>
            <a:endParaRPr/>
          </a:p>
        </p:txBody>
      </p:sp>
      <p:sp>
        <p:nvSpPr>
          <p:cNvPr id="135" name="Google Shape;135;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788244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12" name="Google Shape;412;p4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887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21" name="Google Shape;421;p4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Tree>
    <p:extLst>
      <p:ext uri="{BB962C8B-B14F-4D97-AF65-F5344CB8AC3E}">
        <p14:creationId xmlns:p14="http://schemas.microsoft.com/office/powerpoint/2010/main" val="3905963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7" name="Google Shape;427;p4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352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5" name="Google Shape;435;p4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764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2" name="Google Shape;442;p4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483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9" name="Google Shape;449;p4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6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6" name="Google Shape;456;p4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873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3" name="Google Shape;463;p4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72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71" name="Google Shape;471;p4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extLst>
      <p:ext uri="{BB962C8B-B14F-4D97-AF65-F5344CB8AC3E}">
        <p14:creationId xmlns:p14="http://schemas.microsoft.com/office/powerpoint/2010/main" val="105849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8" name="Google Shape;478;p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42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479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86" name="Google Shape;486;p5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Tree>
    <p:extLst>
      <p:ext uri="{BB962C8B-B14F-4D97-AF65-F5344CB8AC3E}">
        <p14:creationId xmlns:p14="http://schemas.microsoft.com/office/powerpoint/2010/main" val="2621650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494" name="Google Shape;494;p5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51</a:t>
            </a:fld>
            <a:endParaRPr>
              <a:solidFill>
                <a:srgbClr val="000000"/>
              </a:solidFill>
            </a:endParaRPr>
          </a:p>
        </p:txBody>
      </p:sp>
    </p:spTree>
    <p:extLst>
      <p:ext uri="{BB962C8B-B14F-4D97-AF65-F5344CB8AC3E}">
        <p14:creationId xmlns:p14="http://schemas.microsoft.com/office/powerpoint/2010/main" val="2415218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02" name="Google Shape;502;p5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3637631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10" name="Google Shape;510;p5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576375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18" name="Google Shape;518;p5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54</a:t>
            </a:fld>
            <a:endParaRPr>
              <a:solidFill>
                <a:srgbClr val="000000"/>
              </a:solidFill>
            </a:endParaRPr>
          </a:p>
        </p:txBody>
      </p:sp>
    </p:spTree>
    <p:extLst>
      <p:ext uri="{BB962C8B-B14F-4D97-AF65-F5344CB8AC3E}">
        <p14:creationId xmlns:p14="http://schemas.microsoft.com/office/powerpoint/2010/main" val="3763825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5" name="Google Shape;525;p5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26" name="Google Shape;526;p5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55</a:t>
            </a:fld>
            <a:endParaRPr>
              <a:solidFill>
                <a:srgbClr val="000000"/>
              </a:solidFill>
            </a:endParaRPr>
          </a:p>
        </p:txBody>
      </p:sp>
    </p:spTree>
    <p:extLst>
      <p:ext uri="{BB962C8B-B14F-4D97-AF65-F5344CB8AC3E}">
        <p14:creationId xmlns:p14="http://schemas.microsoft.com/office/powerpoint/2010/main" val="1418078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37" name="Google Shape;537;p5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Tree>
    <p:extLst>
      <p:ext uri="{BB962C8B-B14F-4D97-AF65-F5344CB8AC3E}">
        <p14:creationId xmlns:p14="http://schemas.microsoft.com/office/powerpoint/2010/main" val="3749325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46" name="Google Shape;546;p5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410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8: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53" name="Google Shape;553;p5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893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60" name="Google Shape;560;p5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06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extLst>
      <p:ext uri="{BB962C8B-B14F-4D97-AF65-F5344CB8AC3E}">
        <p14:creationId xmlns:p14="http://schemas.microsoft.com/office/powerpoint/2010/main" val="4038648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6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68" name="Google Shape;568;p6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60</a:t>
            </a:fld>
            <a:endParaRPr>
              <a:solidFill>
                <a:srgbClr val="000000"/>
              </a:solidFill>
            </a:endParaRPr>
          </a:p>
        </p:txBody>
      </p:sp>
    </p:spTree>
    <p:extLst>
      <p:ext uri="{BB962C8B-B14F-4D97-AF65-F5344CB8AC3E}">
        <p14:creationId xmlns:p14="http://schemas.microsoft.com/office/powerpoint/2010/main" val="2793997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6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576" name="Google Shape;576;p6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61</a:t>
            </a:fld>
            <a:endParaRPr>
              <a:solidFill>
                <a:srgbClr val="000000"/>
              </a:solidFill>
            </a:endParaRPr>
          </a:p>
        </p:txBody>
      </p:sp>
    </p:spTree>
    <p:extLst>
      <p:ext uri="{BB962C8B-B14F-4D97-AF65-F5344CB8AC3E}">
        <p14:creationId xmlns:p14="http://schemas.microsoft.com/office/powerpoint/2010/main" val="3563767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12" name="Google Shape;612;p6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570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6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620" name="Google Shape;620;p6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63</a:t>
            </a:fld>
            <a:endParaRPr>
              <a:solidFill>
                <a:srgbClr val="000000"/>
              </a:solidFill>
            </a:endParaRPr>
          </a:p>
        </p:txBody>
      </p:sp>
    </p:spTree>
    <p:extLst>
      <p:ext uri="{BB962C8B-B14F-4D97-AF65-F5344CB8AC3E}">
        <p14:creationId xmlns:p14="http://schemas.microsoft.com/office/powerpoint/2010/main" val="2707894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4: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27" name="Google Shape;627;p6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635" name="Google Shape;635;p6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1122570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41" name="Google Shape;641;p6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37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endParaRPr/>
          </a:p>
        </p:txBody>
      </p:sp>
      <p:sp>
        <p:nvSpPr>
          <p:cNvPr id="159" name="Google Shape;159;p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283030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spcBef>
                <a:spcPts val="0"/>
              </a:spcBef>
              <a:spcAft>
                <a:spcPts val="0"/>
              </a:spcAft>
              <a:buNone/>
            </a:pPr>
            <a:r>
              <a:rPr lang="en-US"/>
              <a:t>Talking point: Audit requirements don’t apply to developers.  Project financials are required at application and through out the affordability period.  </a:t>
            </a:r>
            <a:endParaRPr/>
          </a:p>
        </p:txBody>
      </p:sp>
      <p:sp>
        <p:nvSpPr>
          <p:cNvPr id="167" name="Google Shape;167;p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0666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40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68"/>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68"/>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68"/>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8"/>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6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68"/>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77"/>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7"/>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7"/>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7"/>
          <p:cNvSpPr>
            <a:spLocks noGrp="1"/>
          </p:cNvSpPr>
          <p:nvPr>
            <p:ph type="pic" idx="2"/>
          </p:nvPr>
        </p:nvSpPr>
        <p:spPr>
          <a:xfrm>
            <a:off x="12" y="0"/>
            <a:ext cx="9143989" cy="4915076"/>
          </a:xfrm>
          <a:prstGeom prst="rect">
            <a:avLst/>
          </a:prstGeom>
          <a:solidFill>
            <a:srgbClr val="BECAD4"/>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8" name="Google Shape;88;p77"/>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9" name="Google Shape;89;p7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7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7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78"/>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7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7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79"/>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9"/>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9"/>
          <p:cNvSpPr txBox="1">
            <a:spLocks noGrp="1"/>
          </p:cNvSpPr>
          <p:nvPr>
            <p:ph type="title"/>
          </p:nvPr>
        </p:nvSpPr>
        <p:spPr>
          <a:xfrm rot="5400000">
            <a:off x="4649564" y="2306413"/>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79"/>
          <p:cNvSpPr txBox="1">
            <a:spLocks noGrp="1"/>
          </p:cNvSpPr>
          <p:nvPr>
            <p:ph type="body" idx="1"/>
          </p:nvPr>
        </p:nvSpPr>
        <p:spPr>
          <a:xfrm rot="5400000">
            <a:off x="649063" y="391888"/>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7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6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1"/>
          <p:cNvSpPr txBox="1">
            <a:spLocks noGrp="1"/>
          </p:cNvSpPr>
          <p:nvPr>
            <p:ph type="body" idx="1"/>
          </p:nvPr>
        </p:nvSpPr>
        <p:spPr>
          <a:xfrm>
            <a:off x="822960" y="1845735"/>
            <a:ext cx="370332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71"/>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7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72"/>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2"/>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1"/>
        <p:cNvGrpSpPr/>
        <p:nvPr/>
      </p:nvGrpSpPr>
      <p:grpSpPr>
        <a:xfrm>
          <a:off x="0" y="0"/>
          <a:ext cx="0" cy="0"/>
          <a:chOff x="0" y="0"/>
          <a:chExt cx="0" cy="0"/>
        </a:xfrm>
      </p:grpSpPr>
      <p:sp>
        <p:nvSpPr>
          <p:cNvPr id="52" name="Google Shape;52;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414141"/>
                </a:solidFill>
                <a:latin typeface="Calibri"/>
                <a:ea typeface="Calibri"/>
                <a:cs typeface="Calibri"/>
                <a:sym typeface="Calibri"/>
              </a:defRPr>
            </a:lvl1pPr>
            <a:lvl2pPr marL="0" marR="0" lvl="1" indent="0" algn="r">
              <a:spcBef>
                <a:spcPts val="0"/>
              </a:spcBef>
              <a:buNone/>
              <a:defRPr sz="1050">
                <a:solidFill>
                  <a:srgbClr val="414141"/>
                </a:solidFill>
                <a:latin typeface="Calibri"/>
                <a:ea typeface="Calibri"/>
                <a:cs typeface="Calibri"/>
                <a:sym typeface="Calibri"/>
              </a:defRPr>
            </a:lvl2pPr>
            <a:lvl3pPr marL="0" marR="0" lvl="2" indent="0" algn="r">
              <a:spcBef>
                <a:spcPts val="0"/>
              </a:spcBef>
              <a:buNone/>
              <a:defRPr sz="1050">
                <a:solidFill>
                  <a:srgbClr val="414141"/>
                </a:solidFill>
                <a:latin typeface="Calibri"/>
                <a:ea typeface="Calibri"/>
                <a:cs typeface="Calibri"/>
                <a:sym typeface="Calibri"/>
              </a:defRPr>
            </a:lvl3pPr>
            <a:lvl4pPr marL="0" marR="0" lvl="3" indent="0" algn="r">
              <a:spcBef>
                <a:spcPts val="0"/>
              </a:spcBef>
              <a:buNone/>
              <a:defRPr sz="1050">
                <a:solidFill>
                  <a:srgbClr val="414141"/>
                </a:solidFill>
                <a:latin typeface="Calibri"/>
                <a:ea typeface="Calibri"/>
                <a:cs typeface="Calibri"/>
                <a:sym typeface="Calibri"/>
              </a:defRPr>
            </a:lvl4pPr>
            <a:lvl5pPr marL="0" marR="0" lvl="4" indent="0" algn="r">
              <a:spcBef>
                <a:spcPts val="0"/>
              </a:spcBef>
              <a:buNone/>
              <a:defRPr sz="1050">
                <a:solidFill>
                  <a:srgbClr val="414141"/>
                </a:solidFill>
                <a:latin typeface="Calibri"/>
                <a:ea typeface="Calibri"/>
                <a:cs typeface="Calibri"/>
                <a:sym typeface="Calibri"/>
              </a:defRPr>
            </a:lvl5pPr>
            <a:lvl6pPr marL="0" marR="0" lvl="5" indent="0" algn="r">
              <a:spcBef>
                <a:spcPts val="0"/>
              </a:spcBef>
              <a:buNone/>
              <a:defRPr sz="1050">
                <a:solidFill>
                  <a:srgbClr val="414141"/>
                </a:solidFill>
                <a:latin typeface="Calibri"/>
                <a:ea typeface="Calibri"/>
                <a:cs typeface="Calibri"/>
                <a:sym typeface="Calibri"/>
              </a:defRPr>
            </a:lvl6pPr>
            <a:lvl7pPr marL="0" marR="0" lvl="6" indent="0" algn="r">
              <a:spcBef>
                <a:spcPts val="0"/>
              </a:spcBef>
              <a:buNone/>
              <a:defRPr sz="1050">
                <a:solidFill>
                  <a:srgbClr val="414141"/>
                </a:solidFill>
                <a:latin typeface="Calibri"/>
                <a:ea typeface="Calibri"/>
                <a:cs typeface="Calibri"/>
                <a:sym typeface="Calibri"/>
              </a:defRPr>
            </a:lvl7pPr>
            <a:lvl8pPr marL="0" marR="0" lvl="7" indent="0" algn="r">
              <a:spcBef>
                <a:spcPts val="0"/>
              </a:spcBef>
              <a:buNone/>
              <a:defRPr sz="1050">
                <a:solidFill>
                  <a:srgbClr val="414141"/>
                </a:solidFill>
                <a:latin typeface="Calibri"/>
                <a:ea typeface="Calibri"/>
                <a:cs typeface="Calibri"/>
                <a:sym typeface="Calibri"/>
              </a:defRPr>
            </a:lvl8pPr>
            <a:lvl9pPr marL="0" marR="0" lvl="8" indent="0" algn="r">
              <a:spcBef>
                <a:spcPts val="0"/>
              </a:spcBef>
              <a:buNone/>
              <a:defRPr sz="1050">
                <a:solidFill>
                  <a:srgbClr val="41414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6"/>
        <p:cNvGrpSpPr/>
        <p:nvPr/>
      </p:nvGrpSpPr>
      <p:grpSpPr>
        <a:xfrm>
          <a:off x="0" y="0"/>
          <a:ext cx="0" cy="0"/>
          <a:chOff x="0" y="0"/>
          <a:chExt cx="0" cy="0"/>
        </a:xfrm>
      </p:grpSpPr>
      <p:sp>
        <p:nvSpPr>
          <p:cNvPr id="57" name="Google Shape;57;p74"/>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4"/>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4"/>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1" name="Google Shape;61;p7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7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7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5"/>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75"/>
          <p:cNvSpPr txBox="1">
            <a:spLocks noGrp="1"/>
          </p:cNvSpPr>
          <p:nvPr>
            <p:ph type="body" idx="2"/>
          </p:nvPr>
        </p:nvSpPr>
        <p:spPr>
          <a:xfrm>
            <a:off x="822960" y="2582335"/>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75"/>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0" name="Google Shape;70;p75"/>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7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14141"/>
                </a:solidFill>
              </a:defRPr>
            </a:lvl1pPr>
            <a:lvl2pPr marL="0" lvl="1" indent="0" algn="r">
              <a:spcBef>
                <a:spcPts val="0"/>
              </a:spcBef>
              <a:buNone/>
              <a:defRPr>
                <a:solidFill>
                  <a:srgbClr val="414141"/>
                </a:solidFill>
              </a:defRPr>
            </a:lvl2pPr>
            <a:lvl3pPr marL="0" lvl="2" indent="0" algn="r">
              <a:spcBef>
                <a:spcPts val="0"/>
              </a:spcBef>
              <a:buNone/>
              <a:defRPr>
                <a:solidFill>
                  <a:srgbClr val="414141"/>
                </a:solidFill>
              </a:defRPr>
            </a:lvl3pPr>
            <a:lvl4pPr marL="0" lvl="3" indent="0" algn="r">
              <a:spcBef>
                <a:spcPts val="0"/>
              </a:spcBef>
              <a:buNone/>
              <a:defRPr>
                <a:solidFill>
                  <a:srgbClr val="414141"/>
                </a:solidFill>
              </a:defRPr>
            </a:lvl4pPr>
            <a:lvl5pPr marL="0" lvl="4" indent="0" algn="r">
              <a:spcBef>
                <a:spcPts val="0"/>
              </a:spcBef>
              <a:buNone/>
              <a:defRPr>
                <a:solidFill>
                  <a:srgbClr val="414141"/>
                </a:solidFill>
              </a:defRPr>
            </a:lvl5pPr>
            <a:lvl6pPr marL="0" lvl="5" indent="0" algn="r">
              <a:spcBef>
                <a:spcPts val="0"/>
              </a:spcBef>
              <a:buNone/>
              <a:defRPr>
                <a:solidFill>
                  <a:srgbClr val="414141"/>
                </a:solidFill>
              </a:defRPr>
            </a:lvl6pPr>
            <a:lvl7pPr marL="0" lvl="6" indent="0" algn="r">
              <a:spcBef>
                <a:spcPts val="0"/>
              </a:spcBef>
              <a:buNone/>
              <a:defRPr>
                <a:solidFill>
                  <a:srgbClr val="414141"/>
                </a:solidFill>
              </a:defRPr>
            </a:lvl7pPr>
            <a:lvl8pPr marL="0" lvl="7" indent="0" algn="r">
              <a:spcBef>
                <a:spcPts val="0"/>
              </a:spcBef>
              <a:buNone/>
              <a:defRPr>
                <a:solidFill>
                  <a:srgbClr val="414141"/>
                </a:solidFill>
              </a:defRPr>
            </a:lvl8pPr>
            <a:lvl9pPr marL="0" lvl="8" indent="0" algn="r">
              <a:spcBef>
                <a:spcPts val="0"/>
              </a:spcBef>
              <a:buNone/>
              <a:defRPr>
                <a:solidFill>
                  <a:srgbClr val="41414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sp>
        <p:nvSpPr>
          <p:cNvPr id="75" name="Google Shape;75;p76"/>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6"/>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6"/>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6"/>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76"/>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76"/>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6"/>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414141"/>
                </a:solidFill>
                <a:latin typeface="Calibri"/>
                <a:ea typeface="Calibri"/>
                <a:cs typeface="Calibri"/>
                <a:sym typeface="Calibri"/>
              </a:defRPr>
            </a:lvl1pPr>
            <a:lvl2pPr marL="0" lvl="1" indent="0" algn="r">
              <a:spcBef>
                <a:spcPts val="0"/>
              </a:spcBef>
              <a:buNone/>
              <a:defRPr sz="1050">
                <a:solidFill>
                  <a:srgbClr val="414141"/>
                </a:solidFill>
                <a:latin typeface="Calibri"/>
                <a:ea typeface="Calibri"/>
                <a:cs typeface="Calibri"/>
                <a:sym typeface="Calibri"/>
              </a:defRPr>
            </a:lvl2pPr>
            <a:lvl3pPr marL="0" lvl="2" indent="0" algn="r">
              <a:spcBef>
                <a:spcPts val="0"/>
              </a:spcBef>
              <a:buNone/>
              <a:defRPr sz="1050">
                <a:solidFill>
                  <a:srgbClr val="414141"/>
                </a:solidFill>
                <a:latin typeface="Calibri"/>
                <a:ea typeface="Calibri"/>
                <a:cs typeface="Calibri"/>
                <a:sym typeface="Calibri"/>
              </a:defRPr>
            </a:lvl3pPr>
            <a:lvl4pPr marL="0" lvl="3" indent="0" algn="r">
              <a:spcBef>
                <a:spcPts val="0"/>
              </a:spcBef>
              <a:buNone/>
              <a:defRPr sz="1050">
                <a:solidFill>
                  <a:srgbClr val="414141"/>
                </a:solidFill>
                <a:latin typeface="Calibri"/>
                <a:ea typeface="Calibri"/>
                <a:cs typeface="Calibri"/>
                <a:sym typeface="Calibri"/>
              </a:defRPr>
            </a:lvl4pPr>
            <a:lvl5pPr marL="0" lvl="4" indent="0" algn="r">
              <a:spcBef>
                <a:spcPts val="0"/>
              </a:spcBef>
              <a:buNone/>
              <a:defRPr sz="1050">
                <a:solidFill>
                  <a:srgbClr val="414141"/>
                </a:solidFill>
                <a:latin typeface="Calibri"/>
                <a:ea typeface="Calibri"/>
                <a:cs typeface="Calibri"/>
                <a:sym typeface="Calibri"/>
              </a:defRPr>
            </a:lvl5pPr>
            <a:lvl6pPr marL="0" lvl="5" indent="0" algn="r">
              <a:spcBef>
                <a:spcPts val="0"/>
              </a:spcBef>
              <a:buNone/>
              <a:defRPr sz="1050">
                <a:solidFill>
                  <a:srgbClr val="414141"/>
                </a:solidFill>
                <a:latin typeface="Calibri"/>
                <a:ea typeface="Calibri"/>
                <a:cs typeface="Calibri"/>
                <a:sym typeface="Calibri"/>
              </a:defRPr>
            </a:lvl6pPr>
            <a:lvl7pPr marL="0" lvl="6" indent="0" algn="r">
              <a:spcBef>
                <a:spcPts val="0"/>
              </a:spcBef>
              <a:buNone/>
              <a:defRPr sz="1050">
                <a:solidFill>
                  <a:srgbClr val="414141"/>
                </a:solidFill>
                <a:latin typeface="Calibri"/>
                <a:ea typeface="Calibri"/>
                <a:cs typeface="Calibri"/>
                <a:sym typeface="Calibri"/>
              </a:defRPr>
            </a:lvl7pPr>
            <a:lvl8pPr marL="0" lvl="7" indent="0" algn="r">
              <a:spcBef>
                <a:spcPts val="0"/>
              </a:spcBef>
              <a:buNone/>
              <a:defRPr sz="1050">
                <a:solidFill>
                  <a:srgbClr val="414141"/>
                </a:solidFill>
                <a:latin typeface="Calibri"/>
                <a:ea typeface="Calibri"/>
                <a:cs typeface="Calibri"/>
                <a:sym typeface="Calibri"/>
              </a:defRPr>
            </a:lvl8pPr>
            <a:lvl9pPr marL="0" lvl="8" indent="0" algn="r">
              <a:spcBef>
                <a:spcPts val="0"/>
              </a:spcBef>
              <a:buNone/>
              <a:defRPr sz="1050">
                <a:solidFill>
                  <a:srgbClr val="41414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67"/>
          <p:cNvSpPr/>
          <p:nvPr/>
        </p:nvSpPr>
        <p:spPr>
          <a:xfrm>
            <a:off x="0" y="6334316"/>
            <a:ext cx="9144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6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6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6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6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6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414141"/>
                </a:solidFill>
                <a:latin typeface="Calibri"/>
                <a:ea typeface="Calibri"/>
                <a:cs typeface="Calibri"/>
                <a:sym typeface="Calibri"/>
              </a:defRPr>
            </a:lvl1pPr>
            <a:lvl2pPr marL="0" marR="0" lvl="1" indent="0" algn="r" rtl="0">
              <a:spcBef>
                <a:spcPts val="0"/>
              </a:spcBef>
              <a:buNone/>
              <a:defRPr sz="1050" b="0" i="0" u="none" strike="noStrike" cap="none">
                <a:solidFill>
                  <a:srgbClr val="414141"/>
                </a:solidFill>
                <a:latin typeface="Calibri"/>
                <a:ea typeface="Calibri"/>
                <a:cs typeface="Calibri"/>
                <a:sym typeface="Calibri"/>
              </a:defRPr>
            </a:lvl2pPr>
            <a:lvl3pPr marL="0" marR="0" lvl="2" indent="0" algn="r" rtl="0">
              <a:spcBef>
                <a:spcPts val="0"/>
              </a:spcBef>
              <a:buNone/>
              <a:defRPr sz="1050" b="0" i="0" u="none" strike="noStrike" cap="none">
                <a:solidFill>
                  <a:srgbClr val="414141"/>
                </a:solidFill>
                <a:latin typeface="Calibri"/>
                <a:ea typeface="Calibri"/>
                <a:cs typeface="Calibri"/>
                <a:sym typeface="Calibri"/>
              </a:defRPr>
            </a:lvl3pPr>
            <a:lvl4pPr marL="0" marR="0" lvl="3" indent="0" algn="r" rtl="0">
              <a:spcBef>
                <a:spcPts val="0"/>
              </a:spcBef>
              <a:buNone/>
              <a:defRPr sz="1050" b="0" i="0" u="none" strike="noStrike" cap="none">
                <a:solidFill>
                  <a:srgbClr val="414141"/>
                </a:solidFill>
                <a:latin typeface="Calibri"/>
                <a:ea typeface="Calibri"/>
                <a:cs typeface="Calibri"/>
                <a:sym typeface="Calibri"/>
              </a:defRPr>
            </a:lvl4pPr>
            <a:lvl5pPr marL="0" marR="0" lvl="4" indent="0" algn="r" rtl="0">
              <a:spcBef>
                <a:spcPts val="0"/>
              </a:spcBef>
              <a:buNone/>
              <a:defRPr sz="1050" b="0" i="0" u="none" strike="noStrike" cap="none">
                <a:solidFill>
                  <a:srgbClr val="414141"/>
                </a:solidFill>
                <a:latin typeface="Calibri"/>
                <a:ea typeface="Calibri"/>
                <a:cs typeface="Calibri"/>
                <a:sym typeface="Calibri"/>
              </a:defRPr>
            </a:lvl5pPr>
            <a:lvl6pPr marL="0" marR="0" lvl="5" indent="0" algn="r" rtl="0">
              <a:spcBef>
                <a:spcPts val="0"/>
              </a:spcBef>
              <a:buNone/>
              <a:defRPr sz="1050" b="0" i="0" u="none" strike="noStrike" cap="none">
                <a:solidFill>
                  <a:srgbClr val="414141"/>
                </a:solidFill>
                <a:latin typeface="Calibri"/>
                <a:ea typeface="Calibri"/>
                <a:cs typeface="Calibri"/>
                <a:sym typeface="Calibri"/>
              </a:defRPr>
            </a:lvl6pPr>
            <a:lvl7pPr marL="0" marR="0" lvl="6" indent="0" algn="r" rtl="0">
              <a:spcBef>
                <a:spcPts val="0"/>
              </a:spcBef>
              <a:buNone/>
              <a:defRPr sz="1050" b="0" i="0" u="none" strike="noStrike" cap="none">
                <a:solidFill>
                  <a:srgbClr val="414141"/>
                </a:solidFill>
                <a:latin typeface="Calibri"/>
                <a:ea typeface="Calibri"/>
                <a:cs typeface="Calibri"/>
                <a:sym typeface="Calibri"/>
              </a:defRPr>
            </a:lvl7pPr>
            <a:lvl8pPr marL="0" marR="0" lvl="7" indent="0" algn="r" rtl="0">
              <a:spcBef>
                <a:spcPts val="0"/>
              </a:spcBef>
              <a:buNone/>
              <a:defRPr sz="1050" b="0" i="0" u="none" strike="noStrike" cap="none">
                <a:solidFill>
                  <a:srgbClr val="414141"/>
                </a:solidFill>
                <a:latin typeface="Calibri"/>
                <a:ea typeface="Calibri"/>
                <a:cs typeface="Calibri"/>
                <a:sym typeface="Calibri"/>
              </a:defRPr>
            </a:lvl8pPr>
            <a:lvl9pPr marL="0" marR="0" lvl="8" indent="0" algn="r" rtl="0">
              <a:spcBef>
                <a:spcPts val="0"/>
              </a:spcBef>
              <a:buNone/>
              <a:defRPr sz="1050" b="0" i="0" u="none" strike="noStrike" cap="none">
                <a:solidFill>
                  <a:srgbClr val="41414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67"/>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huduser.org/portal/resources/utilallowanc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hcd.virginia.gov/index.php/housing-programs-and-assistance/housing-development/community-housing-development-organization-chdo.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dhcd.virginia.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michael.haas@dhcd.Virginia.gov" TargetMode="External"/><Relationship Id="rId7" Type="http://schemas.openxmlformats.org/officeDocument/2006/relationships/hyperlink" Target="mailto:daniel.farrell@dhcd.Virginia.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mailto:loren.brown@dhcd.Virginia.gov" TargetMode="External"/><Relationship Id="rId5" Type="http://schemas.openxmlformats.org/officeDocument/2006/relationships/hyperlink" Target="mailto:chloe.rote@dhcd.Virginia.gov" TargetMode="External"/><Relationship Id="rId4" Type="http://schemas.openxmlformats.org/officeDocument/2006/relationships/hyperlink" Target="mailto:willie.fobbs@dhcd.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381000" y="762000"/>
            <a:ext cx="8305800" cy="1981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4000"/>
              <a:buFont typeface="Calibri"/>
              <a:buNone/>
            </a:pPr>
            <a:r>
              <a:rPr lang="en-US" sz="4000"/>
              <a:t/>
            </a:r>
            <a:br>
              <a:rPr lang="en-US" sz="4000"/>
            </a:br>
            <a:r>
              <a:rPr lang="en-US" sz="3600" b="1">
                <a:latin typeface="Palatino Linotype"/>
                <a:ea typeface="Palatino Linotype"/>
                <a:cs typeface="Palatino Linotype"/>
                <a:sym typeface="Palatino Linotype"/>
              </a:rPr>
              <a:t>Affordable and Special Needs Housing Consolidated Application  </a:t>
            </a:r>
            <a:r>
              <a:rPr lang="en-US" b="1"/>
              <a:t>	</a:t>
            </a:r>
            <a:endParaRPr b="1"/>
          </a:p>
        </p:txBody>
      </p:sp>
      <p:sp>
        <p:nvSpPr>
          <p:cNvPr id="112" name="Google Shape;112;p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a:t>
            </a:fld>
            <a:endParaRPr>
              <a:solidFill>
                <a:srgbClr val="FFFFFF"/>
              </a:solidFill>
            </a:endParaRPr>
          </a:p>
        </p:txBody>
      </p:sp>
      <p:sp>
        <p:nvSpPr>
          <p:cNvPr id="113" name="Google Shape;113;p1"/>
          <p:cNvSpPr txBox="1"/>
          <p:nvPr/>
        </p:nvSpPr>
        <p:spPr>
          <a:xfrm>
            <a:off x="1295399" y="2901434"/>
            <a:ext cx="64008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smtClean="0">
                <a:solidFill>
                  <a:schemeClr val="dk1"/>
                </a:solidFill>
                <a:latin typeface="Palatino Linotype"/>
                <a:ea typeface="Palatino Linotype"/>
                <a:cs typeface="Palatino Linotype"/>
                <a:sym typeface="Palatino Linotype"/>
              </a:rPr>
              <a:t>Fall 2021</a:t>
            </a:r>
            <a:endParaRPr sz="1800" b="0" i="0" u="none" strike="noStrike" cap="none" dirty="0">
              <a:solidFill>
                <a:schemeClr val="dk1"/>
              </a:solidFill>
              <a:latin typeface="Palatino Linotype"/>
              <a:ea typeface="Palatino Linotype"/>
              <a:cs typeface="Palatino Linotype"/>
              <a:sym typeface="Palatino Linotype"/>
            </a:endParaRPr>
          </a:p>
        </p:txBody>
      </p:sp>
      <p:pic>
        <p:nvPicPr>
          <p:cNvPr id="114" name="Google Shape;114;p1"/>
          <p:cNvPicPr preferRelativeResize="0"/>
          <p:nvPr/>
        </p:nvPicPr>
        <p:blipFill rotWithShape="1">
          <a:blip r:embed="rId3">
            <a:alphaModFix/>
          </a:blip>
          <a:srcRect/>
          <a:stretch/>
        </p:blipFill>
        <p:spPr>
          <a:xfrm>
            <a:off x="531171" y="4800600"/>
            <a:ext cx="7929257" cy="1285148"/>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7808424" y="5678898"/>
            <a:ext cx="600939" cy="593869"/>
          </a:xfrm>
          <a:prstGeom prst="rect">
            <a:avLst/>
          </a:prstGeom>
          <a:noFill/>
          <a:ln>
            <a:noFill/>
          </a:ln>
        </p:spPr>
      </p:pic>
      <p:sp>
        <p:nvSpPr>
          <p:cNvPr id="116" name="Google Shape;116;p1"/>
          <p:cNvSpPr txBox="1"/>
          <p:nvPr/>
        </p:nvSpPr>
        <p:spPr>
          <a:xfrm>
            <a:off x="914399" y="3429000"/>
            <a:ext cx="71628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Application Due Date </a:t>
            </a:r>
            <a:r>
              <a:rPr lang="en-US" sz="1800" dirty="0" smtClean="0">
                <a:solidFill>
                  <a:schemeClr val="dk1"/>
                </a:solidFill>
                <a:latin typeface="Calibri"/>
                <a:ea typeface="Calibri"/>
                <a:cs typeface="Calibri"/>
                <a:sym typeface="Calibri"/>
              </a:rPr>
              <a:t>October 31</a:t>
            </a:r>
            <a:r>
              <a:rPr lang="en-US" sz="1800" b="0" i="0" u="none" strike="noStrike" cap="none" dirty="0" smtClean="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2021</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CHDO Projects </a:t>
            </a:r>
            <a:endParaRPr/>
          </a:p>
        </p:txBody>
      </p:sp>
      <p:sp>
        <p:nvSpPr>
          <p:cNvPr id="185" name="Google Shape;185;p10"/>
          <p:cNvSpPr txBox="1">
            <a:spLocks noGrp="1"/>
          </p:cNvSpPr>
          <p:nvPr>
            <p:ph type="body" idx="1"/>
          </p:nvPr>
        </p:nvSpPr>
        <p:spPr>
          <a:xfrm>
            <a:off x="381000" y="1600200"/>
            <a:ext cx="8229600" cy="4525963"/>
          </a:xfrm>
          <a:prstGeom prst="rect">
            <a:avLst/>
          </a:prstGeom>
          <a:noFill/>
          <a:ln>
            <a:noFill/>
          </a:ln>
        </p:spPr>
        <p:txBody>
          <a:bodyPr spcFirstLastPara="1" wrap="square" lIns="0" tIns="45700" rIns="0" bIns="45700" anchor="t" anchorCtr="0">
            <a:normAutofit fontScale="85000" lnSpcReduction="10000"/>
          </a:bodyPr>
          <a:lstStyle/>
          <a:p>
            <a:pPr marL="91440" lvl="0" indent="0" algn="l" rtl="0">
              <a:lnSpc>
                <a:spcPct val="80000"/>
              </a:lnSpc>
              <a:spcBef>
                <a:spcPts val="0"/>
              </a:spcBef>
              <a:spcAft>
                <a:spcPts val="0"/>
              </a:spcAft>
              <a:buSzPct val="100000"/>
              <a:buNone/>
            </a:pPr>
            <a:endParaRPr sz="2800"/>
          </a:p>
          <a:p>
            <a:pPr marL="91440" lvl="0" indent="-164465" algn="l" rtl="0">
              <a:lnSpc>
                <a:spcPct val="80000"/>
              </a:lnSpc>
              <a:spcBef>
                <a:spcPts val="1400"/>
              </a:spcBef>
              <a:spcAft>
                <a:spcPts val="0"/>
              </a:spcAft>
              <a:buSzPct val="100000"/>
              <a:buChar char=" "/>
            </a:pPr>
            <a:r>
              <a:rPr lang="en-US" sz="2800"/>
              <a:t>Must include residents in management and decision-making</a:t>
            </a:r>
            <a:endParaRPr/>
          </a:p>
          <a:p>
            <a:pPr marL="384048" lvl="1" indent="-182880" algn="l" rtl="0">
              <a:lnSpc>
                <a:spcPct val="80000"/>
              </a:lnSpc>
              <a:spcBef>
                <a:spcPts val="400"/>
              </a:spcBef>
              <a:spcAft>
                <a:spcPts val="0"/>
              </a:spcAft>
              <a:buSzPct val="100000"/>
              <a:buChar char="◦"/>
            </a:pPr>
            <a:r>
              <a:rPr lang="en-US" sz="2000"/>
              <a:t>Tenant Council</a:t>
            </a:r>
            <a:endParaRPr/>
          </a:p>
          <a:p>
            <a:pPr marL="384048" lvl="1" indent="-182880" algn="l" rtl="0">
              <a:lnSpc>
                <a:spcPct val="80000"/>
              </a:lnSpc>
              <a:spcBef>
                <a:spcPts val="600"/>
              </a:spcBef>
              <a:spcAft>
                <a:spcPts val="0"/>
              </a:spcAft>
              <a:buSzPct val="100000"/>
              <a:buChar char="◦"/>
            </a:pPr>
            <a:r>
              <a:rPr lang="en-US" sz="2000"/>
              <a:t>Management Liaison</a:t>
            </a:r>
            <a:endParaRPr/>
          </a:p>
          <a:p>
            <a:pPr marL="118871" lvl="0" indent="0" algn="l" rtl="0">
              <a:lnSpc>
                <a:spcPct val="80000"/>
              </a:lnSpc>
              <a:spcBef>
                <a:spcPts val="1600"/>
              </a:spcBef>
              <a:spcAft>
                <a:spcPts val="0"/>
              </a:spcAft>
              <a:buSzPct val="100000"/>
              <a:buNone/>
            </a:pPr>
            <a:endParaRPr sz="2800"/>
          </a:p>
          <a:p>
            <a:pPr marL="91440" lvl="0" indent="-164465" algn="l" rtl="0">
              <a:lnSpc>
                <a:spcPct val="80000"/>
              </a:lnSpc>
              <a:spcBef>
                <a:spcPts val="1400"/>
              </a:spcBef>
              <a:spcAft>
                <a:spcPts val="0"/>
              </a:spcAft>
              <a:buSzPct val="100000"/>
              <a:buChar char=" "/>
            </a:pPr>
            <a:r>
              <a:rPr lang="en-US" sz="2800"/>
              <a:t>Projects funded as CHDO projects must remain under the ownership/management of a CHDO for the duration of the affordability period</a:t>
            </a:r>
            <a:endParaRPr/>
          </a:p>
          <a:p>
            <a:pPr marL="91440" lvl="0" indent="0" algn="l" rtl="0">
              <a:lnSpc>
                <a:spcPct val="80000"/>
              </a:lnSpc>
              <a:spcBef>
                <a:spcPts val="1400"/>
              </a:spcBef>
              <a:spcAft>
                <a:spcPts val="0"/>
              </a:spcAft>
              <a:buSzPct val="100000"/>
              <a:buNone/>
            </a:pPr>
            <a:endParaRPr sz="1800"/>
          </a:p>
          <a:p>
            <a:pPr marL="384048" lvl="1" indent="-100647" algn="l" rtl="0">
              <a:lnSpc>
                <a:spcPct val="80000"/>
              </a:lnSpc>
              <a:spcBef>
                <a:spcPts val="400"/>
              </a:spcBef>
              <a:spcAft>
                <a:spcPts val="0"/>
              </a:spcAft>
              <a:buSzPct val="100000"/>
              <a:buNone/>
            </a:pPr>
            <a:endParaRPr sz="1400"/>
          </a:p>
          <a:p>
            <a:pPr marL="91440" lvl="0" indent="0" algn="l" rtl="0">
              <a:lnSpc>
                <a:spcPct val="80000"/>
              </a:lnSpc>
              <a:spcBef>
                <a:spcPts val="1600"/>
              </a:spcBef>
              <a:spcAft>
                <a:spcPts val="0"/>
              </a:spcAft>
              <a:buSzPct val="100000"/>
              <a:buNone/>
            </a:pPr>
            <a:endParaRPr sz="1800"/>
          </a:p>
          <a:p>
            <a:pPr marL="91440" lvl="0" indent="-9207" algn="l" rtl="0">
              <a:lnSpc>
                <a:spcPct val="80000"/>
              </a:lnSpc>
              <a:spcBef>
                <a:spcPts val="1400"/>
              </a:spcBef>
              <a:spcAft>
                <a:spcPts val="0"/>
              </a:spcAft>
              <a:buSzPct val="100000"/>
              <a:buNone/>
            </a:pPr>
            <a:endParaRPr sz="1400"/>
          </a:p>
          <a:p>
            <a:pPr marL="91440" lvl="0" indent="-9207" algn="l" rtl="0">
              <a:lnSpc>
                <a:spcPct val="80000"/>
              </a:lnSpc>
              <a:spcBef>
                <a:spcPts val="1400"/>
              </a:spcBef>
              <a:spcAft>
                <a:spcPts val="0"/>
              </a:spcAft>
              <a:buSzPct val="100000"/>
              <a:buNone/>
            </a:pPr>
            <a:endParaRPr sz="1400"/>
          </a:p>
          <a:p>
            <a:pPr marL="91440" lvl="0" indent="-91440" algn="l" rtl="0">
              <a:lnSpc>
                <a:spcPct val="80000"/>
              </a:lnSpc>
              <a:spcBef>
                <a:spcPts val="1400"/>
              </a:spcBef>
              <a:spcAft>
                <a:spcPts val="0"/>
              </a:spcAft>
              <a:buSzPct val="100000"/>
              <a:buFont typeface="Calibri"/>
              <a:buNone/>
            </a:pPr>
            <a:r>
              <a:rPr lang="en-US" sz="1400"/>
              <a:t>	</a:t>
            </a:r>
            <a:endParaRPr/>
          </a:p>
        </p:txBody>
      </p:sp>
      <p:sp>
        <p:nvSpPr>
          <p:cNvPr id="186" name="Google Shape;186;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10</a:t>
            </a:fld>
            <a:endParaRPr>
              <a:solidFill>
                <a:srgbClr val="414141"/>
              </a:solidFill>
            </a:endParaRPr>
          </a:p>
        </p:txBody>
      </p:sp>
      <p:pic>
        <p:nvPicPr>
          <p:cNvPr id="187" name="Google Shape;187;p10" descr="MCj02955440000[1]"/>
          <p:cNvPicPr preferRelativeResize="0"/>
          <p:nvPr/>
        </p:nvPicPr>
        <p:blipFill rotWithShape="1">
          <a:blip r:embed="rId3">
            <a:alphaModFix/>
          </a:blip>
          <a:srcRect/>
          <a:stretch/>
        </p:blipFill>
        <p:spPr>
          <a:xfrm>
            <a:off x="6324600" y="4267200"/>
            <a:ext cx="1828800" cy="17700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800"/>
              <a:buFont typeface="Calibri"/>
              <a:buNone/>
            </a:pPr>
            <a:r>
              <a:rPr lang="en-US">
                <a:solidFill>
                  <a:srgbClr val="587186"/>
                </a:solidFill>
              </a:rPr>
              <a:t>Developer Capacity </a:t>
            </a:r>
            <a:endParaRPr/>
          </a:p>
        </p:txBody>
      </p:sp>
      <p:sp>
        <p:nvSpPr>
          <p:cNvPr id="194" name="Google Shape;194;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11</a:t>
            </a:fld>
            <a:endParaRPr>
              <a:solidFill>
                <a:srgbClr val="414141"/>
              </a:solidFill>
            </a:endParaRPr>
          </a:p>
        </p:txBody>
      </p:sp>
      <p:sp>
        <p:nvSpPr>
          <p:cNvPr id="195" name="Google Shape;195;p1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Clr>
                <a:srgbClr val="3F3F3F"/>
              </a:buClr>
              <a:buSzPts val="2000"/>
              <a:buFont typeface="Arial"/>
              <a:buChar char="•"/>
            </a:pPr>
            <a:r>
              <a:rPr lang="en-US"/>
              <a:t>DHCD must certify developer capacity prior to the commitment of HOME or NHTF resources</a:t>
            </a:r>
            <a:endParaRPr/>
          </a:p>
          <a:p>
            <a:pPr marL="91440" lvl="0" indent="-127000" algn="l" rtl="0">
              <a:lnSpc>
                <a:spcPct val="90000"/>
              </a:lnSpc>
              <a:spcBef>
                <a:spcPts val="1400"/>
              </a:spcBef>
              <a:spcAft>
                <a:spcPts val="0"/>
              </a:spcAft>
              <a:buClr>
                <a:srgbClr val="3F3F3F"/>
              </a:buClr>
              <a:buSzPts val="2000"/>
              <a:buFont typeface="Arial"/>
              <a:buChar char="•"/>
            </a:pPr>
            <a:r>
              <a:rPr lang="en-US"/>
              <a:t>Prior experience developing similar projects is encouraged</a:t>
            </a:r>
            <a:endParaRPr/>
          </a:p>
          <a:p>
            <a:pPr marL="91440" lvl="0" indent="-127000" algn="l" rtl="0">
              <a:lnSpc>
                <a:spcPct val="90000"/>
              </a:lnSpc>
              <a:spcBef>
                <a:spcPts val="1400"/>
              </a:spcBef>
              <a:spcAft>
                <a:spcPts val="0"/>
              </a:spcAft>
              <a:buClr>
                <a:srgbClr val="3F3F3F"/>
              </a:buClr>
              <a:buSzPts val="2000"/>
              <a:buFont typeface="Arial"/>
              <a:buChar char="•"/>
            </a:pPr>
            <a:r>
              <a:rPr lang="en-US"/>
              <a:t>Staff with development experience should be detailed in the application package</a:t>
            </a:r>
            <a:endParaRPr/>
          </a:p>
          <a:p>
            <a:pPr marL="91440" lvl="0" indent="-127000" algn="l" rtl="0">
              <a:lnSpc>
                <a:spcPct val="90000"/>
              </a:lnSpc>
              <a:spcBef>
                <a:spcPts val="1400"/>
              </a:spcBef>
              <a:spcAft>
                <a:spcPts val="0"/>
              </a:spcAft>
              <a:buClr>
                <a:srgbClr val="3F3F3F"/>
              </a:buClr>
              <a:buSzPts val="2000"/>
              <a:buFont typeface="Arial"/>
              <a:buChar char="•"/>
            </a:pPr>
            <a:r>
              <a:rPr lang="en-US"/>
              <a:t>Developers must be currently financially sound</a:t>
            </a:r>
            <a:endParaRPr/>
          </a:p>
          <a:p>
            <a:pPr marL="91440" lvl="0" indent="-127000" algn="l" rtl="0">
              <a:lnSpc>
                <a:spcPct val="90000"/>
              </a:lnSpc>
              <a:spcBef>
                <a:spcPts val="1400"/>
              </a:spcBef>
              <a:spcAft>
                <a:spcPts val="0"/>
              </a:spcAft>
              <a:buClr>
                <a:srgbClr val="3F3F3F"/>
              </a:buClr>
              <a:buSzPts val="2000"/>
              <a:buFont typeface="Arial"/>
              <a:buChar char="•"/>
            </a:pPr>
            <a:r>
              <a:rPr lang="en-US"/>
              <a:t>Non-profit developers MUST include their most recent audit, and supply audits throughout the life of the project</a:t>
            </a:r>
            <a:endParaRPr/>
          </a:p>
          <a:p>
            <a:pPr marL="91440" lvl="0" indent="-127000" algn="l" rtl="0">
              <a:lnSpc>
                <a:spcPct val="90000"/>
              </a:lnSpc>
              <a:spcBef>
                <a:spcPts val="1400"/>
              </a:spcBef>
              <a:spcAft>
                <a:spcPts val="0"/>
              </a:spcAft>
              <a:buClr>
                <a:srgbClr val="3F3F3F"/>
              </a:buClr>
              <a:buSzPts val="2000"/>
              <a:buFont typeface="Arial"/>
              <a:buChar char="•"/>
            </a:pPr>
            <a:r>
              <a:rPr lang="en-US"/>
              <a:t>For-profit developers are not required to submit their audits, however, inclusion of their audit may assist in establishing developer capacity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800"/>
              <a:buFont typeface="Calibri"/>
              <a:buNone/>
            </a:pPr>
            <a:r>
              <a:rPr lang="en-US">
                <a:solidFill>
                  <a:srgbClr val="587186"/>
                </a:solidFill>
              </a:rPr>
              <a:t>Eligible Projects</a:t>
            </a:r>
            <a:endParaRPr/>
          </a:p>
        </p:txBody>
      </p:sp>
      <p:sp>
        <p:nvSpPr>
          <p:cNvPr id="202" name="Google Shape;202;p1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SzPct val="100000"/>
              <a:buChar char=" "/>
            </a:pPr>
            <a:r>
              <a:rPr lang="en-US" sz="2000"/>
              <a:t>Rental </a:t>
            </a:r>
            <a:r>
              <a:rPr lang="en-US" sz="2000" u="sng"/>
              <a:t>or</a:t>
            </a:r>
            <a:r>
              <a:rPr lang="en-US" sz="2000"/>
              <a:t> Homebuyer (not NHTF)</a:t>
            </a:r>
            <a:endParaRPr/>
          </a:p>
          <a:p>
            <a:pPr marL="91440" lvl="0" indent="-91440" algn="l" rtl="0">
              <a:lnSpc>
                <a:spcPct val="90000"/>
              </a:lnSpc>
              <a:spcBef>
                <a:spcPts val="1400"/>
              </a:spcBef>
              <a:spcAft>
                <a:spcPts val="0"/>
              </a:spcAft>
              <a:buSzPct val="100000"/>
              <a:buNone/>
            </a:pPr>
            <a:endParaRPr sz="2000"/>
          </a:p>
          <a:p>
            <a:pPr marL="91440" lvl="0" indent="-117475" algn="l" rtl="0">
              <a:lnSpc>
                <a:spcPct val="90000"/>
              </a:lnSpc>
              <a:spcBef>
                <a:spcPts val="1400"/>
              </a:spcBef>
              <a:spcAft>
                <a:spcPts val="0"/>
              </a:spcAft>
              <a:buSzPct val="100000"/>
              <a:buChar char=" "/>
            </a:pPr>
            <a:r>
              <a:rPr lang="en-US" sz="2000"/>
              <a:t>Targeting </a:t>
            </a:r>
            <a:r>
              <a:rPr lang="en-US"/>
              <a:t>moderate</a:t>
            </a:r>
            <a:r>
              <a:rPr lang="en-US" sz="2000"/>
              <a:t> (&lt;80%), </a:t>
            </a:r>
            <a:r>
              <a:rPr lang="en-US"/>
              <a:t>low</a:t>
            </a:r>
            <a:r>
              <a:rPr lang="en-US" sz="2000"/>
              <a:t> (&lt;60%), and extremely low-income (&lt;30% households</a:t>
            </a:r>
            <a:endParaRPr/>
          </a:p>
          <a:p>
            <a:pPr marL="91440" lvl="0" indent="-91440" algn="l" rtl="0">
              <a:lnSpc>
                <a:spcPct val="90000"/>
              </a:lnSpc>
              <a:spcBef>
                <a:spcPts val="1400"/>
              </a:spcBef>
              <a:spcAft>
                <a:spcPts val="0"/>
              </a:spcAft>
              <a:buSzPct val="100000"/>
              <a:buNone/>
            </a:pPr>
            <a:endParaRPr sz="2000"/>
          </a:p>
          <a:p>
            <a:pPr marL="91440" lvl="0" indent="-117475" algn="l" rtl="0">
              <a:lnSpc>
                <a:spcPct val="90000"/>
              </a:lnSpc>
              <a:spcBef>
                <a:spcPts val="1400"/>
              </a:spcBef>
              <a:spcAft>
                <a:spcPts val="0"/>
              </a:spcAft>
              <a:buSzPct val="100000"/>
              <a:buChar char=" "/>
            </a:pPr>
            <a:r>
              <a:rPr lang="en-US" sz="2000"/>
              <a:t>Targeting low-income special needs households</a:t>
            </a:r>
            <a:endParaRPr/>
          </a:p>
          <a:p>
            <a:pPr marL="91440" lvl="0" indent="-91440" algn="l" rtl="0">
              <a:lnSpc>
                <a:spcPct val="90000"/>
              </a:lnSpc>
              <a:spcBef>
                <a:spcPts val="1400"/>
              </a:spcBef>
              <a:spcAft>
                <a:spcPts val="0"/>
              </a:spcAft>
              <a:buSzPct val="100000"/>
              <a:buNone/>
            </a:pPr>
            <a:endParaRPr sz="2000"/>
          </a:p>
          <a:p>
            <a:pPr marL="91440" lvl="0" indent="-117475" algn="l" rtl="0">
              <a:lnSpc>
                <a:spcPct val="90000"/>
              </a:lnSpc>
              <a:spcBef>
                <a:spcPts val="1400"/>
              </a:spcBef>
              <a:spcAft>
                <a:spcPts val="0"/>
              </a:spcAft>
              <a:buSzPct val="100000"/>
              <a:buChar char=" "/>
            </a:pPr>
            <a:r>
              <a:rPr lang="en-US" sz="2000"/>
              <a:t>Scattered site okay –units must be under common ownership, management, &amp; financing </a:t>
            </a:r>
            <a:endParaRPr/>
          </a:p>
          <a:p>
            <a:pPr marL="91440" lvl="0" indent="-91440" algn="l" rtl="0">
              <a:lnSpc>
                <a:spcPct val="90000"/>
              </a:lnSpc>
              <a:spcBef>
                <a:spcPts val="1400"/>
              </a:spcBef>
              <a:spcAft>
                <a:spcPts val="0"/>
              </a:spcAft>
              <a:buSzPct val="100000"/>
              <a:buNone/>
            </a:pPr>
            <a:endParaRPr sz="2000"/>
          </a:p>
          <a:p>
            <a:pPr marL="91440" lvl="0" indent="-117475" algn="l" rtl="0">
              <a:lnSpc>
                <a:spcPct val="90000"/>
              </a:lnSpc>
              <a:spcBef>
                <a:spcPts val="1400"/>
              </a:spcBef>
              <a:spcAft>
                <a:spcPts val="0"/>
              </a:spcAft>
              <a:buSzPct val="100000"/>
              <a:buChar char=" "/>
            </a:pPr>
            <a:r>
              <a:rPr lang="en-US" sz="2000"/>
              <a:t>Minimum of $15,000 per unit (or 3 out of 5 major systems) based on total development costs </a:t>
            </a:r>
            <a:endParaRPr/>
          </a:p>
        </p:txBody>
      </p:sp>
      <p:sp>
        <p:nvSpPr>
          <p:cNvPr id="203" name="Google Shape;203;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12</a:t>
            </a:fld>
            <a:endParaRPr>
              <a:solidFill>
                <a:srgbClr val="414141"/>
              </a:solidFill>
            </a:endParaRPr>
          </a:p>
        </p:txBody>
      </p:sp>
      <p:pic>
        <p:nvPicPr>
          <p:cNvPr id="204" name="Google Shape;204;p12" descr="MCj02307090000[1]"/>
          <p:cNvPicPr preferRelativeResize="0"/>
          <p:nvPr/>
        </p:nvPicPr>
        <p:blipFill rotWithShape="1">
          <a:blip r:embed="rId3">
            <a:alphaModFix/>
          </a:blip>
          <a:srcRect/>
          <a:stretch/>
        </p:blipFill>
        <p:spPr>
          <a:xfrm>
            <a:off x="6705600" y="345994"/>
            <a:ext cx="2043113" cy="18370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Application for CHDO Status</a:t>
            </a:r>
            <a:endParaRPr/>
          </a:p>
        </p:txBody>
      </p:sp>
      <p:sp>
        <p:nvSpPr>
          <p:cNvPr id="210" name="Google Shape;210;p1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a:bodyPr>
          <a:lstStyle/>
          <a:p>
            <a:pPr marL="91440" lvl="0" indent="-228600" algn="ctr" rtl="0">
              <a:lnSpc>
                <a:spcPct val="90000"/>
              </a:lnSpc>
              <a:spcBef>
                <a:spcPts val="0"/>
              </a:spcBef>
              <a:spcAft>
                <a:spcPts val="0"/>
              </a:spcAft>
              <a:buSzPts val="3600"/>
              <a:buChar char=" "/>
            </a:pPr>
            <a:endParaRPr dirty="0"/>
          </a:p>
          <a:p>
            <a:pPr marL="0" lvl="0" indent="0" algn="l" rtl="0">
              <a:lnSpc>
                <a:spcPct val="90000"/>
              </a:lnSpc>
              <a:spcBef>
                <a:spcPts val="1400"/>
              </a:spcBef>
              <a:spcAft>
                <a:spcPts val="0"/>
              </a:spcAft>
              <a:buSzPts val="2800"/>
              <a:buNone/>
            </a:pPr>
            <a:r>
              <a:rPr lang="en-US" sz="2800" dirty="0"/>
              <a:t>Applicants wishing to apply, or renew CHDO </a:t>
            </a:r>
            <a:r>
              <a:rPr lang="en-US" sz="2800" dirty="0" smtClean="0"/>
              <a:t>status for HOME funds </a:t>
            </a:r>
            <a:r>
              <a:rPr lang="en-US" sz="2800" dirty="0"/>
              <a:t>must submit an application through CAMS.  </a:t>
            </a:r>
            <a:endParaRPr sz="2800" dirty="0"/>
          </a:p>
          <a:p>
            <a:pPr marL="0" lvl="0" indent="0" algn="l" rtl="0">
              <a:lnSpc>
                <a:spcPct val="90000"/>
              </a:lnSpc>
              <a:spcBef>
                <a:spcPts val="1400"/>
              </a:spcBef>
              <a:spcAft>
                <a:spcPts val="0"/>
              </a:spcAft>
              <a:buSzPts val="2800"/>
              <a:buNone/>
            </a:pPr>
            <a:r>
              <a:rPr lang="en-US" sz="2800" dirty="0"/>
              <a:t>This is a separate application from the project application under Affordable &amp; Special Needs Housing.  </a:t>
            </a:r>
            <a:endParaRPr sz="2800" dirty="0"/>
          </a:p>
          <a:p>
            <a:pPr marL="0" lvl="0" indent="0" algn="l" rtl="0">
              <a:lnSpc>
                <a:spcPct val="90000"/>
              </a:lnSpc>
              <a:spcBef>
                <a:spcPts val="1400"/>
              </a:spcBef>
              <a:spcAft>
                <a:spcPts val="0"/>
              </a:spcAft>
              <a:buSzPts val="2800"/>
              <a:buNone/>
            </a:pPr>
            <a:r>
              <a:rPr lang="en-US" sz="2800" dirty="0"/>
              <a:t>The CHDO application should be completed in </a:t>
            </a:r>
            <a:r>
              <a:rPr lang="en-US" sz="2800" dirty="0" smtClean="0"/>
              <a:t>CAMS</a:t>
            </a:r>
          </a:p>
          <a:p>
            <a:pPr marL="0" lvl="0" indent="0" algn="l" rtl="0">
              <a:lnSpc>
                <a:spcPct val="90000"/>
              </a:lnSpc>
              <a:spcBef>
                <a:spcPts val="1400"/>
              </a:spcBef>
              <a:spcAft>
                <a:spcPts val="0"/>
              </a:spcAft>
              <a:buSzPts val="2800"/>
              <a:buNone/>
            </a:pPr>
            <a:r>
              <a:rPr lang="en-US" sz="2800" b="1" u="sng" dirty="0" smtClean="0"/>
              <a:t>CHDO Status </a:t>
            </a:r>
            <a:r>
              <a:rPr lang="en-US" sz="2800" b="1" u="sng" dirty="0" smtClean="0"/>
              <a:t>must </a:t>
            </a:r>
            <a:r>
              <a:rPr lang="en-US" sz="2800" b="1" u="sng" dirty="0" smtClean="0"/>
              <a:t>be renewed for each program year a </a:t>
            </a:r>
            <a:r>
              <a:rPr lang="en-US" sz="2800" b="1" u="sng" dirty="0" smtClean="0"/>
              <a:t>HOME project </a:t>
            </a:r>
            <a:r>
              <a:rPr lang="en-US" sz="2800" b="1" u="sng" dirty="0" smtClean="0"/>
              <a:t>is funded successfully</a:t>
            </a:r>
            <a:endParaRPr sz="2800" b="1" u="sng" dirty="0"/>
          </a:p>
        </p:txBody>
      </p:sp>
      <p:sp>
        <p:nvSpPr>
          <p:cNvPr id="211" name="Google Shape;211;p1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13</a:t>
            </a:fld>
            <a:endParaRPr>
              <a:solidFill>
                <a:srgbClr val="41414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dirty="0"/>
              <a:t>CHDO Operating</a:t>
            </a:r>
            <a:endParaRPr dirty="0"/>
          </a:p>
        </p:txBody>
      </p:sp>
      <p:sp>
        <p:nvSpPr>
          <p:cNvPr id="217" name="Google Shape;217;p1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dirty="0"/>
              <a:t>In response to COVID-19 and the ongoing pandemic, DHCD has increased the amount of CHDO Operating available to $</a:t>
            </a:r>
            <a:r>
              <a:rPr lang="en-US" dirty="0" smtClean="0"/>
              <a:t>200,000 for HOME funded projects.  </a:t>
            </a:r>
          </a:p>
          <a:p>
            <a:pPr marL="91440" lvl="0" indent="-127000" algn="l" rtl="0">
              <a:lnSpc>
                <a:spcPct val="90000"/>
              </a:lnSpc>
              <a:spcBef>
                <a:spcPts val="0"/>
              </a:spcBef>
              <a:spcAft>
                <a:spcPts val="0"/>
              </a:spcAft>
              <a:buSzPts val="2000"/>
              <a:buChar char=" "/>
            </a:pPr>
            <a:endParaRPr lang="en-US" dirty="0"/>
          </a:p>
          <a:p>
            <a:pPr marL="91440" lvl="0" indent="-127000" algn="l" rtl="0">
              <a:lnSpc>
                <a:spcPct val="90000"/>
              </a:lnSpc>
              <a:spcBef>
                <a:spcPts val="0"/>
              </a:spcBef>
              <a:spcAft>
                <a:spcPts val="0"/>
              </a:spcAft>
              <a:buSzPts val="2000"/>
              <a:buChar char=" "/>
            </a:pPr>
            <a:r>
              <a:rPr lang="en-US" dirty="0" smtClean="0"/>
              <a:t>The HOME CHDO </a:t>
            </a:r>
            <a:r>
              <a:rPr lang="en-US" dirty="0"/>
              <a:t>operating manual detailing eligible costs, requirements, and selection is available in CAMS and on the DHCD website.</a:t>
            </a:r>
            <a:endParaRPr dirty="0"/>
          </a:p>
          <a:p>
            <a:pPr marL="91440" lvl="0" indent="-127000" algn="l" rtl="0">
              <a:lnSpc>
                <a:spcPct val="90000"/>
              </a:lnSpc>
              <a:spcBef>
                <a:spcPts val="1400"/>
              </a:spcBef>
              <a:spcAft>
                <a:spcPts val="0"/>
              </a:spcAft>
              <a:buSzPts val="2000"/>
              <a:buFont typeface="Noto Sans Symbols"/>
              <a:buChar char="▪"/>
            </a:pPr>
            <a:r>
              <a:rPr lang="en-US" dirty="0" smtClean="0"/>
              <a:t>A </a:t>
            </a:r>
            <a:r>
              <a:rPr lang="en-US" dirty="0"/>
              <a:t>maximum of one award per agency, up to $30,000</a:t>
            </a:r>
            <a:endParaRPr dirty="0"/>
          </a:p>
          <a:p>
            <a:pPr marL="91440" lvl="0" indent="-127000" algn="l" rtl="0">
              <a:lnSpc>
                <a:spcPct val="90000"/>
              </a:lnSpc>
              <a:spcBef>
                <a:spcPts val="1400"/>
              </a:spcBef>
              <a:spcAft>
                <a:spcPts val="0"/>
              </a:spcAft>
              <a:buSzPts val="2000"/>
              <a:buFont typeface="Noto Sans Symbols"/>
              <a:buChar char="▪"/>
            </a:pPr>
            <a:r>
              <a:rPr lang="en-US" dirty="0"/>
              <a:t>An application must be submitted in CAMS under CHDO operating, the application will be open in CAMS </a:t>
            </a:r>
            <a:r>
              <a:rPr lang="en-US" dirty="0" smtClean="0"/>
              <a:t>in November 2021</a:t>
            </a:r>
            <a:endParaRPr dirty="0"/>
          </a:p>
          <a:p>
            <a:pPr marL="91440" lvl="0" indent="-127000" algn="l" rtl="0">
              <a:lnSpc>
                <a:spcPct val="90000"/>
              </a:lnSpc>
              <a:spcBef>
                <a:spcPts val="1400"/>
              </a:spcBef>
              <a:spcAft>
                <a:spcPts val="0"/>
              </a:spcAft>
              <a:buSzPts val="2000"/>
              <a:buFont typeface="Noto Sans Symbols"/>
              <a:buChar char="▪"/>
            </a:pPr>
            <a:r>
              <a:rPr lang="en-US" dirty="0"/>
              <a:t>An agency receiving CHDO operating must be an approved CHDO</a:t>
            </a:r>
            <a:endParaRPr dirty="0"/>
          </a:p>
          <a:p>
            <a:pPr marL="91440" lvl="0" indent="-127000" algn="l" rtl="0">
              <a:lnSpc>
                <a:spcPct val="90000"/>
              </a:lnSpc>
              <a:spcBef>
                <a:spcPts val="1400"/>
              </a:spcBef>
              <a:spcAft>
                <a:spcPts val="0"/>
              </a:spcAft>
              <a:buSzPts val="2000"/>
              <a:buFont typeface="Noto Sans Symbols"/>
              <a:buChar char="▪"/>
            </a:pPr>
            <a:r>
              <a:rPr lang="en-US" dirty="0"/>
              <a:t>CHDO operating cannot be used for hard costs associated with construction.</a:t>
            </a:r>
            <a:endParaRPr dirty="0"/>
          </a:p>
        </p:txBody>
      </p:sp>
      <p:sp>
        <p:nvSpPr>
          <p:cNvPr id="218" name="Google Shape;218;p1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14</a:t>
            </a:fld>
            <a:endParaRPr>
              <a:solidFill>
                <a:srgbClr val="41414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r" rtl="0">
              <a:lnSpc>
                <a:spcPct val="85000"/>
              </a:lnSpc>
              <a:spcBef>
                <a:spcPts val="0"/>
              </a:spcBef>
              <a:spcAft>
                <a:spcPts val="0"/>
              </a:spcAft>
              <a:buClr>
                <a:srgbClr val="C00000"/>
              </a:buClr>
              <a:buSzPts val="3600"/>
              <a:buFont typeface="Calibri"/>
              <a:buNone/>
            </a:pPr>
            <a:r>
              <a:rPr lang="en-US" sz="3600" b="1">
                <a:solidFill>
                  <a:srgbClr val="C00000"/>
                </a:solidFill>
                <a:latin typeface="Calibri"/>
                <a:ea typeface="Calibri"/>
                <a:cs typeface="Calibri"/>
                <a:sym typeface="Calibri"/>
              </a:rPr>
              <a:t>Permanent Supportive Housing</a:t>
            </a:r>
            <a:endParaRPr sz="3600" b="1">
              <a:solidFill>
                <a:srgbClr val="C00000"/>
              </a:solidFill>
              <a:latin typeface="Calibri"/>
              <a:ea typeface="Calibri"/>
              <a:cs typeface="Calibri"/>
              <a:sym typeface="Calibri"/>
            </a:endParaRPr>
          </a:p>
        </p:txBody>
      </p:sp>
      <p:sp>
        <p:nvSpPr>
          <p:cNvPr id="225" name="Google Shape;225;p1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b="1">
                <a:solidFill>
                  <a:srgbClr val="0070C0"/>
                </a:solidFill>
                <a:latin typeface="Calibri"/>
                <a:ea typeface="Calibri"/>
                <a:cs typeface="Calibri"/>
                <a:sym typeface="Calibri"/>
              </a:rPr>
              <a:t>Decent, safe and affordable community-based permanent housing providing consumers with rights of tenancy under landlord/tenant law and linked to voluntary and flexible services designed to meet consumers needs and preferences</a:t>
            </a:r>
            <a:endParaRPr/>
          </a:p>
          <a:p>
            <a:pPr marL="91440" lvl="0" indent="0" algn="l" rtl="0">
              <a:lnSpc>
                <a:spcPct val="90000"/>
              </a:lnSpc>
              <a:spcBef>
                <a:spcPts val="1400"/>
              </a:spcBef>
              <a:spcAft>
                <a:spcPts val="0"/>
              </a:spcAft>
              <a:buSzPts val="2000"/>
              <a:buNone/>
            </a:pPr>
            <a:endParaRPr b="1">
              <a:solidFill>
                <a:srgbClr val="0070C0"/>
              </a:solidFill>
              <a:latin typeface="Calibri"/>
              <a:ea typeface="Calibri"/>
              <a:cs typeface="Calibri"/>
              <a:sym typeface="Calibri"/>
            </a:endParaRPr>
          </a:p>
          <a:p>
            <a:pPr marL="91440" lvl="0" indent="0" algn="l" rtl="0">
              <a:lnSpc>
                <a:spcPct val="90000"/>
              </a:lnSpc>
              <a:spcBef>
                <a:spcPts val="1400"/>
              </a:spcBef>
              <a:spcAft>
                <a:spcPts val="0"/>
              </a:spcAft>
              <a:buSzPts val="2000"/>
              <a:buNone/>
            </a:pPr>
            <a:endParaRPr/>
          </a:p>
        </p:txBody>
      </p:sp>
      <p:sp>
        <p:nvSpPr>
          <p:cNvPr id="226" name="Google Shape;226;p1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7" name="Google Shape;227;p15"/>
          <p:cNvPicPr preferRelativeResize="0"/>
          <p:nvPr/>
        </p:nvPicPr>
        <p:blipFill rotWithShape="1">
          <a:blip r:embed="rId3">
            <a:alphaModFix/>
          </a:blip>
          <a:srcRect/>
          <a:stretch/>
        </p:blipFill>
        <p:spPr>
          <a:xfrm>
            <a:off x="1524000" y="3634381"/>
            <a:ext cx="5328366" cy="25300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800"/>
              <a:buFont typeface="Calibri"/>
              <a:buNone/>
            </a:pPr>
            <a:r>
              <a:rPr lang="en-US">
                <a:solidFill>
                  <a:srgbClr val="587186"/>
                </a:solidFill>
              </a:rPr>
              <a:t>Permanent Supportive Housing </a:t>
            </a:r>
            <a:endParaRPr>
              <a:solidFill>
                <a:srgbClr val="587186"/>
              </a:solidFill>
            </a:endParaRPr>
          </a:p>
        </p:txBody>
      </p:sp>
      <p:sp>
        <p:nvSpPr>
          <p:cNvPr id="234" name="Google Shape;234;p16"/>
          <p:cNvSpPr txBox="1">
            <a:spLocks noGrp="1"/>
          </p:cNvSpPr>
          <p:nvPr>
            <p:ph type="body" idx="1"/>
          </p:nvPr>
        </p:nvSpPr>
        <p:spPr>
          <a:xfrm>
            <a:off x="822959" y="1845734"/>
            <a:ext cx="7543801" cy="4326466"/>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dirty="0">
                <a:solidFill>
                  <a:schemeClr val="dk1"/>
                </a:solidFill>
              </a:rPr>
              <a:t>Emphasis on</a:t>
            </a:r>
            <a:endParaRPr dirty="0">
              <a:solidFill>
                <a:schemeClr val="dk1"/>
              </a:solidFill>
            </a:endParaRPr>
          </a:p>
          <a:p>
            <a:pPr marL="384048" lvl="1" indent="-182880" algn="l" rtl="0">
              <a:lnSpc>
                <a:spcPct val="90000"/>
              </a:lnSpc>
              <a:spcBef>
                <a:spcPts val="400"/>
              </a:spcBef>
              <a:spcAft>
                <a:spcPts val="0"/>
              </a:spcAft>
              <a:buSzPts val="2000"/>
              <a:buChar char="◦"/>
            </a:pPr>
            <a:r>
              <a:rPr lang="en-US" sz="2000" dirty="0">
                <a:solidFill>
                  <a:schemeClr val="dk1"/>
                </a:solidFill>
              </a:rPr>
              <a:t>Choice</a:t>
            </a:r>
            <a:endParaRPr dirty="0"/>
          </a:p>
          <a:p>
            <a:pPr marL="384048" lvl="1" indent="-182880" algn="l" rtl="0">
              <a:lnSpc>
                <a:spcPct val="90000"/>
              </a:lnSpc>
              <a:spcBef>
                <a:spcPts val="600"/>
              </a:spcBef>
              <a:spcAft>
                <a:spcPts val="0"/>
              </a:spcAft>
              <a:buSzPts val="2000"/>
              <a:buChar char="◦"/>
            </a:pPr>
            <a:r>
              <a:rPr lang="en-US" sz="2000" dirty="0">
                <a:solidFill>
                  <a:schemeClr val="dk1"/>
                </a:solidFill>
              </a:rPr>
              <a:t>Affordability</a:t>
            </a:r>
            <a:endParaRPr dirty="0"/>
          </a:p>
          <a:p>
            <a:pPr marL="384048" lvl="1" indent="-182880" algn="l" rtl="0">
              <a:lnSpc>
                <a:spcPct val="90000"/>
              </a:lnSpc>
              <a:spcBef>
                <a:spcPts val="600"/>
              </a:spcBef>
              <a:spcAft>
                <a:spcPts val="0"/>
              </a:spcAft>
              <a:buSzPts val="2000"/>
              <a:buChar char="◦"/>
            </a:pPr>
            <a:r>
              <a:rPr lang="en-US" sz="2000" dirty="0">
                <a:solidFill>
                  <a:schemeClr val="dk1"/>
                </a:solidFill>
              </a:rPr>
              <a:t>Quality</a:t>
            </a:r>
            <a:endParaRPr dirty="0"/>
          </a:p>
          <a:p>
            <a:pPr marL="384048" lvl="1" indent="-182880" algn="l" rtl="0">
              <a:lnSpc>
                <a:spcPct val="90000"/>
              </a:lnSpc>
              <a:spcBef>
                <a:spcPts val="600"/>
              </a:spcBef>
              <a:spcAft>
                <a:spcPts val="0"/>
              </a:spcAft>
              <a:buSzPts val="2000"/>
              <a:buChar char="◦"/>
            </a:pPr>
            <a:r>
              <a:rPr lang="en-US" sz="2000" dirty="0">
                <a:solidFill>
                  <a:schemeClr val="dk1"/>
                </a:solidFill>
              </a:rPr>
              <a:t>Consumer control of housing</a:t>
            </a:r>
            <a:endParaRPr dirty="0"/>
          </a:p>
          <a:p>
            <a:pPr marL="384048" lvl="1" indent="-182880" algn="l" rtl="0">
              <a:lnSpc>
                <a:spcPct val="90000"/>
              </a:lnSpc>
              <a:spcBef>
                <a:spcPts val="600"/>
              </a:spcBef>
              <a:spcAft>
                <a:spcPts val="0"/>
              </a:spcAft>
              <a:buSzPts val="2000"/>
              <a:buChar char="◦"/>
            </a:pPr>
            <a:r>
              <a:rPr lang="en-US" sz="2000" dirty="0">
                <a:solidFill>
                  <a:schemeClr val="dk1"/>
                </a:solidFill>
              </a:rPr>
              <a:t>Normal and integrated housing settings (apartments)</a:t>
            </a:r>
            <a:endParaRPr sz="2000" dirty="0"/>
          </a:p>
          <a:p>
            <a:pPr marL="91440" lvl="0" indent="-127000" algn="l" rtl="0">
              <a:lnSpc>
                <a:spcPct val="90000"/>
              </a:lnSpc>
              <a:spcBef>
                <a:spcPts val="1600"/>
              </a:spcBef>
              <a:spcAft>
                <a:spcPts val="0"/>
              </a:spcAft>
              <a:buSzPts val="2000"/>
              <a:buChar char=" "/>
            </a:pPr>
            <a:r>
              <a:rPr lang="en-US" dirty="0"/>
              <a:t>Projects that include permanent supportive housing (PSH) units receive additional points</a:t>
            </a:r>
            <a:endParaRPr dirty="0"/>
          </a:p>
          <a:p>
            <a:pPr marL="91440" lvl="0" indent="-127000" algn="l" rtl="0">
              <a:lnSpc>
                <a:spcPct val="90000"/>
              </a:lnSpc>
              <a:spcBef>
                <a:spcPts val="1400"/>
              </a:spcBef>
              <a:spcAft>
                <a:spcPts val="0"/>
              </a:spcAft>
              <a:buSzPts val="2000"/>
              <a:buChar char=" "/>
            </a:pPr>
            <a:r>
              <a:rPr lang="en-US" u="sng" dirty="0"/>
              <a:t>Must</a:t>
            </a:r>
            <a:r>
              <a:rPr lang="en-US" dirty="0"/>
              <a:t> have a MOU with referring agency</a:t>
            </a:r>
            <a:endParaRPr dirty="0"/>
          </a:p>
          <a:p>
            <a:pPr marL="91440" lvl="0" indent="-127000" algn="l" rtl="0">
              <a:lnSpc>
                <a:spcPct val="90000"/>
              </a:lnSpc>
              <a:spcBef>
                <a:spcPts val="1400"/>
              </a:spcBef>
              <a:spcAft>
                <a:spcPts val="0"/>
              </a:spcAft>
              <a:buSzPts val="2000"/>
              <a:buChar char=" "/>
            </a:pPr>
            <a:r>
              <a:rPr lang="en-US" dirty="0">
                <a:solidFill>
                  <a:srgbClr val="FF0000"/>
                </a:solidFill>
              </a:rPr>
              <a:t>Project including PSH units can ask for higher maximum project cap assistance of </a:t>
            </a:r>
            <a:r>
              <a:rPr lang="en-US" dirty="0" smtClean="0">
                <a:solidFill>
                  <a:srgbClr val="FF0000"/>
                </a:solidFill>
              </a:rPr>
              <a:t>up to $900,000 </a:t>
            </a:r>
            <a:r>
              <a:rPr lang="en-US" dirty="0">
                <a:solidFill>
                  <a:srgbClr val="FF0000"/>
                </a:solidFill>
              </a:rPr>
              <a:t>(MUST include MOU as attachment to application in order to receive additional points)</a:t>
            </a:r>
            <a:endParaRPr dirty="0">
              <a:solidFill>
                <a:srgbClr val="FF0000"/>
              </a:solidFill>
            </a:endParaRPr>
          </a:p>
          <a:p>
            <a:pPr marL="91440" lvl="0" indent="0" algn="l" rtl="0">
              <a:lnSpc>
                <a:spcPct val="90000"/>
              </a:lnSpc>
              <a:spcBef>
                <a:spcPts val="1400"/>
              </a:spcBef>
              <a:spcAft>
                <a:spcPts val="0"/>
              </a:spcAft>
              <a:buSzPts val="2000"/>
              <a:buNone/>
            </a:pPr>
            <a:endParaRPr dirty="0">
              <a:solidFill>
                <a:srgbClr val="FF0000"/>
              </a:solidFill>
            </a:endParaRPr>
          </a:p>
          <a:p>
            <a:pPr marL="91440" lvl="0" indent="0" algn="l" rtl="0">
              <a:lnSpc>
                <a:spcPct val="90000"/>
              </a:lnSpc>
              <a:spcBef>
                <a:spcPts val="1400"/>
              </a:spcBef>
              <a:spcAft>
                <a:spcPts val="0"/>
              </a:spcAft>
              <a:buSzPts val="2400"/>
              <a:buNone/>
            </a:pPr>
            <a:endParaRPr sz="2400" dirty="0"/>
          </a:p>
        </p:txBody>
      </p:sp>
      <p:sp>
        <p:nvSpPr>
          <p:cNvPr id="235" name="Google Shape;235;p1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16</a:t>
            </a:fld>
            <a:endParaRPr>
              <a:solidFill>
                <a:srgbClr val="41414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587186"/>
              </a:buClr>
              <a:buSzPct val="100000"/>
              <a:buFont typeface="Calibri"/>
              <a:buNone/>
            </a:pPr>
            <a:r>
              <a:rPr lang="en-US">
                <a:solidFill>
                  <a:srgbClr val="587186"/>
                </a:solidFill>
              </a:rPr>
              <a:t>Permanent Supportive Housing </a:t>
            </a:r>
            <a:br>
              <a:rPr lang="en-US">
                <a:solidFill>
                  <a:srgbClr val="587186"/>
                </a:solidFill>
              </a:rPr>
            </a:br>
            <a:r>
              <a:rPr lang="en-US">
                <a:solidFill>
                  <a:srgbClr val="587186"/>
                </a:solidFill>
              </a:rPr>
              <a:t>Compliance Requirements</a:t>
            </a:r>
            <a:endParaRPr>
              <a:solidFill>
                <a:srgbClr val="587186"/>
              </a:solidFill>
            </a:endParaRPr>
          </a:p>
        </p:txBody>
      </p:sp>
      <p:sp>
        <p:nvSpPr>
          <p:cNvPr id="241" name="Google Shape;241;p1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85000" lnSpcReduction="10000"/>
          </a:bodyPr>
          <a:lstStyle/>
          <a:p>
            <a:pPr marL="91440" lvl="0" indent="-91440" algn="l" rtl="0">
              <a:lnSpc>
                <a:spcPct val="90000"/>
              </a:lnSpc>
              <a:spcBef>
                <a:spcPts val="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Coordination with referring agency </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Annual Rent and Occupancy Reporting</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DHCD encourages rental assistance to be utilized for PSH designated units </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PSH vacancies must be listed for 60 days on Virginia Housing Search for units designated as having a PSH preference, if no eligible PSH tenant is found the unit may be filled with the first available tenant.</a:t>
            </a:r>
            <a:endParaRPr sz="2400"/>
          </a:p>
        </p:txBody>
      </p:sp>
      <p:sp>
        <p:nvSpPr>
          <p:cNvPr id="242" name="Google Shape;242;p1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17</a:t>
            </a:fld>
            <a:endParaRPr>
              <a:solidFill>
                <a:srgbClr val="41414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title"/>
          </p:nvPr>
        </p:nvSpPr>
        <p:spPr>
          <a:xfrm>
            <a:off x="990600" y="358841"/>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000"/>
              <a:buFont typeface="Calibri"/>
              <a:buNone/>
            </a:pPr>
            <a:r>
              <a:rPr lang="en-US" sz="4000">
                <a:solidFill>
                  <a:srgbClr val="587186"/>
                </a:solidFill>
              </a:rPr>
              <a:t>Single Room Occupancy </a:t>
            </a:r>
            <a:br>
              <a:rPr lang="en-US" sz="4000">
                <a:solidFill>
                  <a:srgbClr val="587186"/>
                </a:solidFill>
              </a:rPr>
            </a:br>
            <a:r>
              <a:rPr lang="en-US" sz="4000">
                <a:solidFill>
                  <a:srgbClr val="587186"/>
                </a:solidFill>
              </a:rPr>
              <a:t>(SRO) </a:t>
            </a:r>
            <a:endParaRPr/>
          </a:p>
        </p:txBody>
      </p:sp>
      <p:sp>
        <p:nvSpPr>
          <p:cNvPr id="249" name="Google Shape;249;p1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384048" lvl="1" indent="-182880" algn="l" rtl="0">
              <a:lnSpc>
                <a:spcPct val="90000"/>
              </a:lnSpc>
              <a:spcBef>
                <a:spcPts val="0"/>
              </a:spcBef>
              <a:spcAft>
                <a:spcPts val="0"/>
              </a:spcAft>
              <a:buSzPts val="2000"/>
              <a:buChar char="◦"/>
            </a:pPr>
            <a:r>
              <a:rPr lang="en-US" sz="2000"/>
              <a:t>Multiple (at least five) single room units with food prep and/or bathroom facilities (if not in unit must be accessible in building)</a:t>
            </a:r>
            <a:endParaRPr/>
          </a:p>
          <a:p>
            <a:pPr marL="384048" lvl="1" indent="-55879" algn="l" rtl="0">
              <a:lnSpc>
                <a:spcPct val="90000"/>
              </a:lnSpc>
              <a:spcBef>
                <a:spcPts val="600"/>
              </a:spcBef>
              <a:spcAft>
                <a:spcPts val="0"/>
              </a:spcAft>
              <a:buSzPts val="2000"/>
              <a:buNone/>
            </a:pPr>
            <a:endParaRPr sz="2000"/>
          </a:p>
          <a:p>
            <a:pPr marL="384048" lvl="1" indent="-182880" algn="l" rtl="0">
              <a:lnSpc>
                <a:spcPct val="90000"/>
              </a:lnSpc>
              <a:spcBef>
                <a:spcPts val="600"/>
              </a:spcBef>
              <a:spcAft>
                <a:spcPts val="0"/>
              </a:spcAft>
              <a:buSzPts val="2000"/>
              <a:buChar char="◦"/>
            </a:pPr>
            <a:r>
              <a:rPr lang="en-US" sz="2000"/>
              <a:t>Maximum subsidy (number of separate units x 0-bedroom limit)</a:t>
            </a:r>
            <a:endParaRPr/>
          </a:p>
          <a:p>
            <a:pPr marL="384048" lvl="1" indent="-55879" algn="l" rtl="0">
              <a:lnSpc>
                <a:spcPct val="90000"/>
              </a:lnSpc>
              <a:spcBef>
                <a:spcPts val="600"/>
              </a:spcBef>
              <a:spcAft>
                <a:spcPts val="0"/>
              </a:spcAft>
              <a:buSzPts val="2000"/>
              <a:buNone/>
            </a:pPr>
            <a:endParaRPr sz="2000"/>
          </a:p>
          <a:p>
            <a:pPr marL="384048" lvl="1" indent="-182880" algn="l" rtl="0">
              <a:lnSpc>
                <a:spcPct val="90000"/>
              </a:lnSpc>
              <a:spcBef>
                <a:spcPts val="600"/>
              </a:spcBef>
              <a:spcAft>
                <a:spcPts val="0"/>
              </a:spcAft>
              <a:buSzPts val="2000"/>
              <a:buChar char="◦"/>
            </a:pPr>
            <a:r>
              <a:rPr lang="en-US" sz="2000"/>
              <a:t>Rents based on 0-bedroom (efficiency) HOME rent limits</a:t>
            </a:r>
            <a:endParaRPr/>
          </a:p>
          <a:p>
            <a:pPr marL="384048" lvl="1" indent="-182880" algn="l" rtl="0">
              <a:lnSpc>
                <a:spcPct val="90000"/>
              </a:lnSpc>
              <a:spcBef>
                <a:spcPts val="600"/>
              </a:spcBef>
              <a:spcAft>
                <a:spcPts val="0"/>
              </a:spcAft>
              <a:buSzPts val="2000"/>
              <a:buNone/>
            </a:pPr>
            <a:endParaRPr sz="2000"/>
          </a:p>
          <a:p>
            <a:pPr marL="384048" lvl="1" indent="-182880" algn="l" rtl="0">
              <a:lnSpc>
                <a:spcPct val="90000"/>
              </a:lnSpc>
              <a:spcBef>
                <a:spcPts val="600"/>
              </a:spcBef>
              <a:spcAft>
                <a:spcPts val="0"/>
              </a:spcAft>
              <a:buSzPts val="2000"/>
              <a:buChar char="◦"/>
            </a:pPr>
            <a:r>
              <a:rPr lang="en-US" sz="2000"/>
              <a:t>Leases required, program fee agreements are possible</a:t>
            </a:r>
            <a:endParaRPr/>
          </a:p>
          <a:p>
            <a:pPr marL="384048" lvl="1" indent="-182880" algn="l" rtl="0">
              <a:lnSpc>
                <a:spcPct val="90000"/>
              </a:lnSpc>
              <a:spcBef>
                <a:spcPts val="600"/>
              </a:spcBef>
              <a:spcAft>
                <a:spcPts val="0"/>
              </a:spcAft>
              <a:buSzPts val="2000"/>
              <a:buNone/>
            </a:pPr>
            <a:endParaRPr sz="2000"/>
          </a:p>
          <a:p>
            <a:pPr marL="384048" lvl="1" indent="-182880" algn="l" rtl="0">
              <a:lnSpc>
                <a:spcPct val="90000"/>
              </a:lnSpc>
              <a:spcBef>
                <a:spcPts val="600"/>
              </a:spcBef>
              <a:spcAft>
                <a:spcPts val="0"/>
              </a:spcAft>
              <a:buSzPts val="2000"/>
              <a:buNone/>
            </a:pPr>
            <a:endParaRPr sz="2000"/>
          </a:p>
        </p:txBody>
      </p:sp>
      <p:sp>
        <p:nvSpPr>
          <p:cNvPr id="250" name="Google Shape;250;p1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18</a:t>
            </a:fld>
            <a:endParaRPr>
              <a:solidFill>
                <a:srgbClr val="41414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Eligible Costs</a:t>
            </a:r>
            <a:endParaRPr/>
          </a:p>
        </p:txBody>
      </p:sp>
      <p:sp>
        <p:nvSpPr>
          <p:cNvPr id="256" name="Google Shape;256;p19"/>
          <p:cNvSpPr txBox="1">
            <a:spLocks noGrp="1"/>
          </p:cNvSpPr>
          <p:nvPr>
            <p:ph type="body" idx="1"/>
          </p:nvPr>
        </p:nvSpPr>
        <p:spPr>
          <a:xfrm>
            <a:off x="457200" y="2057400"/>
            <a:ext cx="8229600" cy="33528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Hard costs including land acquisition</a:t>
            </a:r>
            <a:endParaRPr/>
          </a:p>
          <a:p>
            <a:pPr marL="91440" lvl="0" indent="-127000" algn="l" rtl="0">
              <a:lnSpc>
                <a:spcPct val="90000"/>
              </a:lnSpc>
              <a:spcBef>
                <a:spcPts val="1400"/>
              </a:spcBef>
              <a:spcAft>
                <a:spcPts val="0"/>
              </a:spcAft>
              <a:buSzPts val="2000"/>
              <a:buChar char=" "/>
            </a:pPr>
            <a:r>
              <a:rPr lang="en-US"/>
              <a:t>Soft project costs</a:t>
            </a:r>
            <a:endParaRPr/>
          </a:p>
          <a:p>
            <a:pPr marL="91440" lvl="0" indent="-127000" algn="l" rtl="0">
              <a:lnSpc>
                <a:spcPct val="90000"/>
              </a:lnSpc>
              <a:spcBef>
                <a:spcPts val="1400"/>
              </a:spcBef>
              <a:spcAft>
                <a:spcPts val="0"/>
              </a:spcAft>
              <a:buSzPts val="2000"/>
              <a:buChar char=" "/>
            </a:pPr>
            <a:r>
              <a:rPr lang="en-US"/>
              <a:t>Utility connections</a:t>
            </a:r>
            <a:endParaRPr/>
          </a:p>
          <a:p>
            <a:pPr marL="91440" lvl="0" indent="-127000" algn="l" rtl="0">
              <a:lnSpc>
                <a:spcPct val="90000"/>
              </a:lnSpc>
              <a:spcBef>
                <a:spcPts val="1400"/>
              </a:spcBef>
              <a:spcAft>
                <a:spcPts val="0"/>
              </a:spcAft>
              <a:buSzPts val="2000"/>
              <a:buChar char=" "/>
            </a:pPr>
            <a:r>
              <a:rPr lang="en-US"/>
              <a:t>Relocation costs</a:t>
            </a:r>
            <a:endParaRPr/>
          </a:p>
          <a:p>
            <a:pPr marL="91440" lvl="0" indent="-127000" algn="l" rtl="0">
              <a:lnSpc>
                <a:spcPct val="90000"/>
              </a:lnSpc>
              <a:spcBef>
                <a:spcPts val="1400"/>
              </a:spcBef>
              <a:spcAft>
                <a:spcPts val="0"/>
              </a:spcAft>
              <a:buSzPts val="2000"/>
              <a:buChar char=" "/>
            </a:pPr>
            <a:r>
              <a:rPr lang="en-US"/>
              <a:t>Up to 18 months of project reserves</a:t>
            </a:r>
            <a:endParaRPr/>
          </a:p>
        </p:txBody>
      </p:sp>
      <p:sp>
        <p:nvSpPr>
          <p:cNvPr id="257" name="Google Shape;257;p1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19</a:t>
            </a:fld>
            <a:endParaRPr>
              <a:solidFill>
                <a:srgbClr val="4141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a:t>Affordable &amp; Special Needs Housing (ASNH): </a:t>
            </a:r>
            <a:endParaRPr/>
          </a:p>
        </p:txBody>
      </p:sp>
      <p:sp>
        <p:nvSpPr>
          <p:cNvPr id="123" name="Google Shape;123;p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dirty="0"/>
              <a:t>One application but </a:t>
            </a:r>
            <a:r>
              <a:rPr lang="en-US" dirty="0" smtClean="0"/>
              <a:t>five </a:t>
            </a:r>
            <a:r>
              <a:rPr lang="en-US" dirty="0"/>
              <a:t>funding opportunities</a:t>
            </a:r>
            <a:endParaRPr dirty="0"/>
          </a:p>
          <a:p>
            <a:pPr marL="91440" lvl="0" indent="-91440" algn="l" rtl="0">
              <a:lnSpc>
                <a:spcPct val="90000"/>
              </a:lnSpc>
              <a:spcBef>
                <a:spcPts val="1400"/>
              </a:spcBef>
              <a:spcAft>
                <a:spcPts val="0"/>
              </a:spcAft>
              <a:buSzPts val="2000"/>
              <a:buNone/>
            </a:pPr>
            <a:endParaRPr dirty="0"/>
          </a:p>
          <a:p>
            <a:pPr marL="91440" lvl="0" indent="-127000" algn="l" rtl="0">
              <a:lnSpc>
                <a:spcPct val="90000"/>
              </a:lnSpc>
              <a:spcBef>
                <a:spcPts val="1400"/>
              </a:spcBef>
              <a:spcAft>
                <a:spcPts val="0"/>
              </a:spcAft>
              <a:buSzPts val="2000"/>
              <a:buChar char=" "/>
            </a:pPr>
            <a:r>
              <a:rPr lang="en-US" dirty="0">
                <a:solidFill>
                  <a:srgbClr val="FF0000"/>
                </a:solidFill>
              </a:rPr>
              <a:t>Plan year: July 1, </a:t>
            </a:r>
            <a:r>
              <a:rPr lang="en-US" dirty="0" smtClean="0">
                <a:solidFill>
                  <a:srgbClr val="FF0000"/>
                </a:solidFill>
              </a:rPr>
              <a:t>2021 </a:t>
            </a:r>
            <a:r>
              <a:rPr lang="en-US" dirty="0">
                <a:solidFill>
                  <a:srgbClr val="FF0000"/>
                </a:solidFill>
              </a:rPr>
              <a:t>– June 30, </a:t>
            </a:r>
            <a:r>
              <a:rPr lang="en-US" dirty="0" smtClean="0">
                <a:solidFill>
                  <a:srgbClr val="FF0000"/>
                </a:solidFill>
              </a:rPr>
              <a:t>2022</a:t>
            </a:r>
            <a:endParaRPr dirty="0"/>
          </a:p>
          <a:p>
            <a:pPr marL="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r>
              <a:rPr lang="en-US" dirty="0"/>
              <a:t>To increase the number of affordable units for special needs populations </a:t>
            </a:r>
            <a:endParaRPr dirty="0"/>
          </a:p>
          <a:p>
            <a:pPr marL="91440" lvl="0" indent="-9144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r>
              <a:rPr lang="en-US" dirty="0"/>
              <a:t>Typical type of Assistance</a:t>
            </a:r>
            <a:endParaRPr dirty="0"/>
          </a:p>
          <a:p>
            <a:pPr marL="384048" lvl="1" indent="-182880" algn="l" rtl="0">
              <a:lnSpc>
                <a:spcPct val="90000"/>
              </a:lnSpc>
              <a:spcBef>
                <a:spcPts val="400"/>
              </a:spcBef>
              <a:spcAft>
                <a:spcPts val="0"/>
              </a:spcAft>
              <a:buSzPts val="1800"/>
              <a:buChar char="◦"/>
            </a:pPr>
            <a:r>
              <a:rPr lang="en-US" dirty="0"/>
              <a:t>Deferred principal </a:t>
            </a:r>
            <a:r>
              <a:rPr lang="en-US" u="sng" dirty="0"/>
              <a:t>loans</a:t>
            </a:r>
            <a:r>
              <a:rPr lang="en-US" dirty="0"/>
              <a:t> (interest-only)</a:t>
            </a:r>
            <a:endParaRPr dirty="0"/>
          </a:p>
          <a:p>
            <a:pPr marL="384048" lvl="1" indent="-182880" algn="l" rtl="0">
              <a:lnSpc>
                <a:spcPct val="90000"/>
              </a:lnSpc>
              <a:spcBef>
                <a:spcPts val="600"/>
              </a:spcBef>
              <a:spcAft>
                <a:spcPts val="0"/>
              </a:spcAft>
              <a:buSzPts val="1800"/>
              <a:buChar char="◦"/>
            </a:pPr>
            <a:r>
              <a:rPr lang="en-US" dirty="0"/>
              <a:t>3% interest</a:t>
            </a:r>
            <a:endParaRPr dirty="0"/>
          </a:p>
          <a:p>
            <a:pPr marL="384048" lvl="1" indent="-182880" algn="l" rtl="0">
              <a:lnSpc>
                <a:spcPct val="90000"/>
              </a:lnSpc>
              <a:spcBef>
                <a:spcPts val="600"/>
              </a:spcBef>
              <a:spcAft>
                <a:spcPts val="0"/>
              </a:spcAft>
              <a:buSzPts val="1800"/>
              <a:buChar char="◦"/>
            </a:pPr>
            <a:r>
              <a:rPr lang="en-US" dirty="0"/>
              <a:t>Must pay debt</a:t>
            </a:r>
            <a:endParaRPr dirty="0"/>
          </a:p>
          <a:p>
            <a:pPr marL="91440" lvl="0" indent="-91440" algn="l" rtl="0">
              <a:lnSpc>
                <a:spcPct val="90000"/>
              </a:lnSpc>
              <a:spcBef>
                <a:spcPts val="1600"/>
              </a:spcBef>
              <a:spcAft>
                <a:spcPts val="0"/>
              </a:spcAft>
              <a:buSzPts val="2000"/>
              <a:buNone/>
            </a:pPr>
            <a:endParaRPr dirty="0"/>
          </a:p>
        </p:txBody>
      </p:sp>
      <p:sp>
        <p:nvSpPr>
          <p:cNvPr id="124" name="Google Shape;124;p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a:t>
            </a:fld>
            <a:endParaRPr>
              <a:solidFill>
                <a:srgbClr val="41414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Rental Projects</a:t>
            </a:r>
            <a:endParaRPr/>
          </a:p>
        </p:txBody>
      </p:sp>
      <p:sp>
        <p:nvSpPr>
          <p:cNvPr id="264" name="Google Shape;264;p2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Char char=" "/>
            </a:pPr>
            <a:r>
              <a:rPr lang="en-US" sz="2400" dirty="0"/>
              <a:t>DHCD will determine the number of assisted units </a:t>
            </a:r>
            <a:endParaRPr dirty="0"/>
          </a:p>
          <a:p>
            <a:pPr marL="118871" lvl="0" indent="0" algn="l" rtl="0">
              <a:lnSpc>
                <a:spcPct val="90000"/>
              </a:lnSpc>
              <a:spcBef>
                <a:spcPts val="1400"/>
              </a:spcBef>
              <a:spcAft>
                <a:spcPts val="0"/>
              </a:spcAft>
              <a:buSzPts val="2400"/>
              <a:buNone/>
            </a:pPr>
            <a:endParaRPr sz="2400" dirty="0"/>
          </a:p>
          <a:p>
            <a:pPr marL="91440" lvl="0" indent="-152400" algn="l" rtl="0">
              <a:lnSpc>
                <a:spcPct val="90000"/>
              </a:lnSpc>
              <a:spcBef>
                <a:spcPts val="1400"/>
              </a:spcBef>
              <a:spcAft>
                <a:spcPts val="0"/>
              </a:spcAft>
              <a:buSzPts val="2400"/>
              <a:buChar char=" "/>
            </a:pPr>
            <a:r>
              <a:rPr lang="en-US" sz="2400" u="sng" dirty="0"/>
              <a:t>Assisted units </a:t>
            </a:r>
            <a:r>
              <a:rPr lang="en-US" sz="2400" dirty="0"/>
              <a:t>must meet all program rules</a:t>
            </a:r>
            <a:endParaRPr dirty="0"/>
          </a:p>
          <a:p>
            <a:pPr marL="118871" lvl="0" indent="0" algn="l" rtl="0">
              <a:lnSpc>
                <a:spcPct val="90000"/>
              </a:lnSpc>
              <a:spcBef>
                <a:spcPts val="1400"/>
              </a:spcBef>
              <a:spcAft>
                <a:spcPts val="0"/>
              </a:spcAft>
              <a:buSzPts val="2400"/>
              <a:buNone/>
            </a:pPr>
            <a:endParaRPr sz="2400" dirty="0"/>
          </a:p>
          <a:p>
            <a:pPr marL="91440" lvl="0" indent="-152400" algn="l" rtl="0">
              <a:lnSpc>
                <a:spcPct val="90000"/>
              </a:lnSpc>
              <a:spcBef>
                <a:spcPts val="1400"/>
              </a:spcBef>
              <a:spcAft>
                <a:spcPts val="0"/>
              </a:spcAft>
              <a:buSzPts val="2400"/>
              <a:buChar char=" "/>
            </a:pPr>
            <a:r>
              <a:rPr lang="en-US" sz="2400" u="sng" dirty="0"/>
              <a:t>Rent limits </a:t>
            </a:r>
            <a:r>
              <a:rPr lang="en-US" sz="2400" dirty="0"/>
              <a:t>are published annually by HUD (HOME and NHTF)</a:t>
            </a:r>
            <a:endParaRPr dirty="0"/>
          </a:p>
          <a:p>
            <a:pPr marL="118871" lvl="0" indent="0" algn="l" rtl="0">
              <a:lnSpc>
                <a:spcPct val="90000"/>
              </a:lnSpc>
              <a:spcBef>
                <a:spcPts val="1400"/>
              </a:spcBef>
              <a:spcAft>
                <a:spcPts val="0"/>
              </a:spcAft>
              <a:buSzPts val="2400"/>
              <a:buNone/>
            </a:pPr>
            <a:endParaRPr sz="2400" dirty="0"/>
          </a:p>
          <a:p>
            <a:pPr marL="91440" lvl="0" indent="-152400" algn="l" rtl="0">
              <a:lnSpc>
                <a:spcPct val="90000"/>
              </a:lnSpc>
              <a:spcBef>
                <a:spcPts val="1400"/>
              </a:spcBef>
              <a:spcAft>
                <a:spcPts val="0"/>
              </a:spcAft>
              <a:buSzPts val="2400"/>
              <a:buChar char=" "/>
            </a:pPr>
            <a:r>
              <a:rPr lang="en-US" sz="2400" dirty="0"/>
              <a:t>Rents and Rent Increases must be approved by DHCD</a:t>
            </a:r>
            <a:endParaRPr dirty="0"/>
          </a:p>
          <a:p>
            <a:pPr marL="91440" lvl="0" indent="0" algn="l" rtl="0">
              <a:lnSpc>
                <a:spcPct val="90000"/>
              </a:lnSpc>
              <a:spcBef>
                <a:spcPts val="1400"/>
              </a:spcBef>
              <a:spcAft>
                <a:spcPts val="0"/>
              </a:spcAft>
              <a:buSzPts val="2400"/>
              <a:buNone/>
            </a:pPr>
            <a:endParaRPr sz="2400" dirty="0"/>
          </a:p>
        </p:txBody>
      </p:sp>
      <p:sp>
        <p:nvSpPr>
          <p:cNvPr id="265" name="Google Shape;265;p2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20</a:t>
            </a:fld>
            <a:endParaRPr>
              <a:solidFill>
                <a:srgbClr val="41414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Income Targeting</a:t>
            </a:r>
            <a:r>
              <a:rPr lang="en-US" sz="4000">
                <a:solidFill>
                  <a:srgbClr val="587186"/>
                </a:solidFill>
              </a:rPr>
              <a:t> </a:t>
            </a:r>
            <a:br>
              <a:rPr lang="en-US" sz="4000">
                <a:solidFill>
                  <a:srgbClr val="587186"/>
                </a:solidFill>
              </a:rPr>
            </a:br>
            <a:endParaRPr sz="4000">
              <a:solidFill>
                <a:srgbClr val="587186"/>
              </a:solidFill>
            </a:endParaRPr>
          </a:p>
        </p:txBody>
      </p:sp>
      <p:sp>
        <p:nvSpPr>
          <p:cNvPr id="272" name="Google Shape;272;p2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77500" lnSpcReduction="20000"/>
          </a:bodyPr>
          <a:lstStyle/>
          <a:p>
            <a:pPr marL="91440" lvl="0" indent="0" algn="l" rtl="0">
              <a:lnSpc>
                <a:spcPct val="90000"/>
              </a:lnSpc>
              <a:spcBef>
                <a:spcPts val="0"/>
              </a:spcBef>
              <a:spcAft>
                <a:spcPts val="0"/>
              </a:spcAft>
              <a:buSzPct val="100000"/>
              <a:buNone/>
            </a:pPr>
            <a:endParaRPr sz="2800"/>
          </a:p>
          <a:p>
            <a:pPr marL="91440" lvl="0" indent="-137795" algn="l" rtl="0">
              <a:lnSpc>
                <a:spcPct val="90000"/>
              </a:lnSpc>
              <a:spcBef>
                <a:spcPts val="1400"/>
              </a:spcBef>
              <a:spcAft>
                <a:spcPts val="0"/>
              </a:spcAft>
              <a:buSzPct val="100000"/>
              <a:buChar char=" "/>
            </a:pPr>
            <a:r>
              <a:rPr lang="en-US" sz="2800"/>
              <a:t>Applies to “assisted units”.  In no case can occupants exceed 80% AMI</a:t>
            </a:r>
            <a:endParaRPr sz="2800"/>
          </a:p>
          <a:p>
            <a:pPr marL="91440" lvl="0" indent="0" algn="l" rtl="0">
              <a:lnSpc>
                <a:spcPct val="90000"/>
              </a:lnSpc>
              <a:spcBef>
                <a:spcPts val="1400"/>
              </a:spcBef>
              <a:spcAft>
                <a:spcPts val="0"/>
              </a:spcAft>
              <a:buSzPct val="100000"/>
              <a:buNone/>
            </a:pPr>
            <a:endParaRPr sz="2800"/>
          </a:p>
          <a:p>
            <a:pPr marL="91440" lvl="0" indent="-137795" algn="l" rtl="0">
              <a:lnSpc>
                <a:spcPct val="90000"/>
              </a:lnSpc>
              <a:spcBef>
                <a:spcPts val="1400"/>
              </a:spcBef>
              <a:spcAft>
                <a:spcPts val="0"/>
              </a:spcAft>
              <a:buSzPct val="100000"/>
              <a:buChar char=" "/>
            </a:pPr>
            <a:r>
              <a:rPr lang="en-US" sz="2800"/>
              <a:t>Assisted unit may be a subset of total project units</a:t>
            </a:r>
            <a:endParaRPr/>
          </a:p>
          <a:p>
            <a:pPr marL="91440" lvl="0" indent="0" algn="l" rtl="0">
              <a:lnSpc>
                <a:spcPct val="90000"/>
              </a:lnSpc>
              <a:spcBef>
                <a:spcPts val="1400"/>
              </a:spcBef>
              <a:spcAft>
                <a:spcPts val="0"/>
              </a:spcAft>
              <a:buSzPct val="100000"/>
              <a:buNone/>
            </a:pPr>
            <a:endParaRPr sz="2800"/>
          </a:p>
          <a:p>
            <a:pPr marL="91440" lvl="0" indent="-137795" algn="l" rtl="0">
              <a:lnSpc>
                <a:spcPct val="90000"/>
              </a:lnSpc>
              <a:spcBef>
                <a:spcPts val="1400"/>
              </a:spcBef>
              <a:spcAft>
                <a:spcPts val="0"/>
              </a:spcAft>
              <a:buSzPct val="100000"/>
              <a:buChar char=" "/>
            </a:pPr>
            <a:r>
              <a:rPr lang="en-US" sz="2800"/>
              <a:t>Assisted units must be at least a proportionate number of units related to amount of investment</a:t>
            </a:r>
            <a:endParaRPr/>
          </a:p>
          <a:p>
            <a:pPr marL="91440" lvl="0" indent="0" algn="l" rtl="0">
              <a:lnSpc>
                <a:spcPct val="90000"/>
              </a:lnSpc>
              <a:spcBef>
                <a:spcPts val="1400"/>
              </a:spcBef>
              <a:spcAft>
                <a:spcPts val="0"/>
              </a:spcAft>
              <a:buSzPct val="100000"/>
              <a:buNone/>
            </a:pPr>
            <a:endParaRPr sz="2800"/>
          </a:p>
          <a:p>
            <a:pPr marL="91440" lvl="0" indent="-137795" algn="l" rtl="0">
              <a:lnSpc>
                <a:spcPct val="90000"/>
              </a:lnSpc>
              <a:spcBef>
                <a:spcPts val="1400"/>
              </a:spcBef>
              <a:spcAft>
                <a:spcPts val="0"/>
              </a:spcAft>
              <a:buSzPct val="100000"/>
              <a:buChar char=" "/>
            </a:pPr>
            <a:r>
              <a:rPr lang="en-US" sz="2800"/>
              <a:t>Preference for community integration, de-concentration, and choice of service provider.</a:t>
            </a:r>
            <a:endParaRPr/>
          </a:p>
          <a:p>
            <a:pPr marL="91440" lvl="0" indent="0" algn="l" rtl="0">
              <a:lnSpc>
                <a:spcPct val="90000"/>
              </a:lnSpc>
              <a:spcBef>
                <a:spcPts val="1400"/>
              </a:spcBef>
              <a:spcAft>
                <a:spcPts val="0"/>
              </a:spcAft>
              <a:buSzPct val="100000"/>
              <a:buNone/>
            </a:pPr>
            <a:endParaRPr/>
          </a:p>
          <a:p>
            <a:pPr marL="91440" lvl="0" indent="0" algn="l" rtl="0">
              <a:lnSpc>
                <a:spcPct val="90000"/>
              </a:lnSpc>
              <a:spcBef>
                <a:spcPts val="1400"/>
              </a:spcBef>
              <a:spcAft>
                <a:spcPts val="0"/>
              </a:spcAft>
              <a:buSzPct val="100000"/>
              <a:buNone/>
            </a:pPr>
            <a:endParaRPr/>
          </a:p>
        </p:txBody>
      </p:sp>
      <p:sp>
        <p:nvSpPr>
          <p:cNvPr id="273" name="Google Shape;273;p2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21</a:t>
            </a:fld>
            <a:endParaRPr>
              <a:solidFill>
                <a:srgbClr val="414141"/>
              </a:solidFill>
            </a:endParaRPr>
          </a:p>
        </p:txBody>
      </p:sp>
      <p:pic>
        <p:nvPicPr>
          <p:cNvPr id="274" name="Google Shape;274;p21" descr="MCBL00014_0000[1]"/>
          <p:cNvPicPr preferRelativeResize="0"/>
          <p:nvPr/>
        </p:nvPicPr>
        <p:blipFill rotWithShape="1">
          <a:blip r:embed="rId3">
            <a:alphaModFix/>
          </a:blip>
          <a:srcRect/>
          <a:stretch/>
        </p:blipFill>
        <p:spPr>
          <a:xfrm>
            <a:off x="6096000" y="863600"/>
            <a:ext cx="2438400" cy="13795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Income Targeting</a:t>
            </a:r>
            <a:r>
              <a:rPr lang="en-US" sz="4000">
                <a:solidFill>
                  <a:srgbClr val="587186"/>
                </a:solidFill>
              </a:rPr>
              <a:t> </a:t>
            </a:r>
            <a:br>
              <a:rPr lang="en-US" sz="4000">
                <a:solidFill>
                  <a:srgbClr val="587186"/>
                </a:solidFill>
              </a:rPr>
            </a:br>
            <a:r>
              <a:rPr lang="en-US" sz="3200">
                <a:solidFill>
                  <a:srgbClr val="587186"/>
                </a:solidFill>
              </a:rPr>
              <a:t>(maximums)</a:t>
            </a:r>
            <a:r>
              <a:rPr lang="en-US" sz="4000">
                <a:solidFill>
                  <a:srgbClr val="587186"/>
                </a:solidFill>
              </a:rPr>
              <a:t> </a:t>
            </a:r>
            <a:endParaRPr/>
          </a:p>
        </p:txBody>
      </p:sp>
      <p:graphicFrame>
        <p:nvGraphicFramePr>
          <p:cNvPr id="281" name="Google Shape;281;p22"/>
          <p:cNvGraphicFramePr/>
          <p:nvPr>
            <p:extLst>
              <p:ext uri="{D42A27DB-BD31-4B8C-83A1-F6EECF244321}">
                <p14:modId xmlns:p14="http://schemas.microsoft.com/office/powerpoint/2010/main" val="2408861346"/>
              </p:ext>
            </p:extLst>
          </p:nvPr>
        </p:nvGraphicFramePr>
        <p:xfrm>
          <a:off x="1066800" y="2209800"/>
          <a:ext cx="6934200" cy="3066575"/>
        </p:xfrm>
        <a:graphic>
          <a:graphicData uri="http://schemas.openxmlformats.org/drawingml/2006/table">
            <a:tbl>
              <a:tblPr firstRow="1" bandRow="1">
                <a:noFill/>
                <a:tableStyleId>{2ADFAE5C-0C51-44F3-AE8C-96149703D466}</a:tableStyleId>
              </a:tblPr>
              <a:tblGrid>
                <a:gridCol w="4451575">
                  <a:extLst>
                    <a:ext uri="{9D8B030D-6E8A-4147-A177-3AD203B41FA5}">
                      <a16:colId xmlns:a16="http://schemas.microsoft.com/office/drawing/2014/main" xmlns="" val="20000"/>
                    </a:ext>
                  </a:extLst>
                </a:gridCol>
                <a:gridCol w="2482625">
                  <a:extLst>
                    <a:ext uri="{9D8B030D-6E8A-4147-A177-3AD203B41FA5}">
                      <a16:colId xmlns:a16="http://schemas.microsoft.com/office/drawing/2014/main" xmlns="" val="20001"/>
                    </a:ext>
                  </a:extLst>
                </a:gridCol>
              </a:tblGrid>
              <a:tr h="504950">
                <a:tc gridSpan="2">
                  <a:txBody>
                    <a:bodyPr/>
                    <a:lstStyle/>
                    <a:p>
                      <a:pPr marL="0" marR="0" lvl="0" indent="0" algn="ctr" rtl="0">
                        <a:spcBef>
                          <a:spcPts val="0"/>
                        </a:spcBef>
                        <a:spcAft>
                          <a:spcPts val="0"/>
                        </a:spcAft>
                        <a:buNone/>
                      </a:pPr>
                      <a:r>
                        <a:rPr lang="en-US" sz="2400" u="none" strike="noStrike" cap="none"/>
                        <a:t>Income Targeting –assisted units</a:t>
                      </a:r>
                      <a:endParaRPr sz="2400" u="none" strike="noStrike" cap="none"/>
                    </a:p>
                  </a:txBody>
                  <a:tcPr marL="72325" marR="72325" marT="45725" marB="45725"/>
                </a:tc>
                <a:tc hMerge="1">
                  <a:txBody>
                    <a:bodyPr/>
                    <a:lstStyle/>
                    <a:p>
                      <a:endParaRPr lang="en-US"/>
                    </a:p>
                  </a:txBody>
                  <a:tcPr/>
                </a:tc>
                <a:extLst>
                  <a:ext uri="{0D108BD9-81ED-4DB2-BD59-A6C34878D82A}">
                    <a16:rowId xmlns:a16="http://schemas.microsoft.com/office/drawing/2014/main" xmlns="" val="10000"/>
                  </a:ext>
                </a:extLst>
              </a:tr>
              <a:tr h="504950">
                <a:tc>
                  <a:txBody>
                    <a:bodyPr/>
                    <a:lstStyle/>
                    <a:p>
                      <a:pPr marL="0" marR="0" lvl="0" indent="0" algn="ctr" rtl="0">
                        <a:spcBef>
                          <a:spcPts val="0"/>
                        </a:spcBef>
                        <a:spcAft>
                          <a:spcPts val="0"/>
                        </a:spcAft>
                        <a:buNone/>
                      </a:pPr>
                      <a:r>
                        <a:rPr lang="en-US" sz="2400" b="1" u="none" strike="noStrike" cap="none"/>
                        <a:t>Source</a:t>
                      </a:r>
                      <a:endParaRPr sz="2400" b="1" u="none" strike="noStrike" cap="none"/>
                    </a:p>
                  </a:txBody>
                  <a:tcPr marL="72325" marR="72325" marT="45725" marB="45725"/>
                </a:tc>
                <a:tc>
                  <a:txBody>
                    <a:bodyPr/>
                    <a:lstStyle/>
                    <a:p>
                      <a:pPr marL="0" marR="0" lvl="0" indent="0" algn="ctr" rtl="0">
                        <a:spcBef>
                          <a:spcPts val="0"/>
                        </a:spcBef>
                        <a:spcAft>
                          <a:spcPts val="0"/>
                        </a:spcAft>
                        <a:buNone/>
                      </a:pPr>
                      <a:r>
                        <a:rPr lang="en-US" sz="2400" b="1" u="none" strike="noStrike" cap="none"/>
                        <a:t>Income (AMI)</a:t>
                      </a:r>
                      <a:endParaRPr sz="2400" b="1" u="none" strike="noStrike" cap="none"/>
                    </a:p>
                  </a:txBody>
                  <a:tcPr marL="72325" marR="72325" marT="45725" marB="45725"/>
                </a:tc>
                <a:extLst>
                  <a:ext uri="{0D108BD9-81ED-4DB2-BD59-A6C34878D82A}">
                    <a16:rowId xmlns:a16="http://schemas.microsoft.com/office/drawing/2014/main" xmlns="" val="10001"/>
                  </a:ext>
                </a:extLst>
              </a:tr>
              <a:tr h="450000">
                <a:tc>
                  <a:txBody>
                    <a:bodyPr/>
                    <a:lstStyle/>
                    <a:p>
                      <a:pPr marL="0" marR="0" lvl="0" indent="0" algn="l" rtl="0">
                        <a:spcBef>
                          <a:spcPts val="0"/>
                        </a:spcBef>
                        <a:spcAft>
                          <a:spcPts val="0"/>
                        </a:spcAft>
                        <a:buNone/>
                      </a:pPr>
                      <a:r>
                        <a:rPr lang="en-US" sz="2000" u="none" strike="noStrike" cap="none"/>
                        <a:t>Homebuyer (HOME and VA HTF) </a:t>
                      </a:r>
                      <a:endParaRPr sz="2000" u="none" strike="noStrike" cap="none"/>
                    </a:p>
                  </a:txBody>
                  <a:tcPr marL="72325" marR="72325" marT="45725" marB="45725"/>
                </a:tc>
                <a:tc>
                  <a:txBody>
                    <a:bodyPr/>
                    <a:lstStyle/>
                    <a:p>
                      <a:pPr marL="0" marR="0" lvl="0" indent="0" algn="r" rtl="0">
                        <a:spcBef>
                          <a:spcPts val="0"/>
                        </a:spcBef>
                        <a:spcAft>
                          <a:spcPts val="0"/>
                        </a:spcAft>
                        <a:buNone/>
                      </a:pPr>
                      <a:r>
                        <a:rPr lang="en-US" sz="2000" u="none" strike="noStrike" cap="none"/>
                        <a:t>80 percent or below</a:t>
                      </a:r>
                      <a:endParaRPr sz="2000" u="none" strike="noStrike" cap="none"/>
                    </a:p>
                  </a:txBody>
                  <a:tcPr marL="72325" marR="72325" marT="45725" marB="45725"/>
                </a:tc>
                <a:extLst>
                  <a:ext uri="{0D108BD9-81ED-4DB2-BD59-A6C34878D82A}">
                    <a16:rowId xmlns:a16="http://schemas.microsoft.com/office/drawing/2014/main" xmlns="" val="10002"/>
                  </a:ext>
                </a:extLst>
              </a:tr>
              <a:tr h="408025">
                <a:tc>
                  <a:txBody>
                    <a:bodyPr/>
                    <a:lstStyle/>
                    <a:p>
                      <a:pPr marL="0" marR="0" lvl="0" indent="0" algn="l" rtl="0">
                        <a:spcBef>
                          <a:spcPts val="0"/>
                        </a:spcBef>
                        <a:spcAft>
                          <a:spcPts val="0"/>
                        </a:spcAft>
                        <a:buNone/>
                      </a:pPr>
                      <a:r>
                        <a:rPr lang="en-US" sz="2000" u="none" strike="noStrike" cap="none"/>
                        <a:t>State Housing Trust Fund</a:t>
                      </a:r>
                      <a:endParaRPr sz="2000" u="none" strike="noStrike" cap="none"/>
                    </a:p>
                  </a:txBody>
                  <a:tcPr marL="72325" marR="72325" marT="45725" marB="45725"/>
                </a:tc>
                <a:tc>
                  <a:txBody>
                    <a:bodyPr/>
                    <a:lstStyle/>
                    <a:p>
                      <a:pPr marL="0" marR="0" lvl="0" indent="0" algn="r" rtl="0">
                        <a:spcBef>
                          <a:spcPts val="0"/>
                        </a:spcBef>
                        <a:spcAft>
                          <a:spcPts val="0"/>
                        </a:spcAft>
                        <a:buNone/>
                      </a:pPr>
                      <a:r>
                        <a:rPr lang="en-US" sz="2000" u="none" strike="noStrike" cap="none"/>
                        <a:t>80 percent or below</a:t>
                      </a:r>
                      <a:endParaRPr sz="2000" u="none" strike="noStrike" cap="none"/>
                    </a:p>
                  </a:txBody>
                  <a:tcPr marL="72325" marR="72325" marT="45725" marB="45725"/>
                </a:tc>
                <a:extLst>
                  <a:ext uri="{0D108BD9-81ED-4DB2-BD59-A6C34878D82A}">
                    <a16:rowId xmlns:a16="http://schemas.microsoft.com/office/drawing/2014/main" xmlns="" val="10003"/>
                  </a:ext>
                </a:extLst>
              </a:tr>
              <a:tr h="399550">
                <a:tc>
                  <a:txBody>
                    <a:bodyPr/>
                    <a:lstStyle/>
                    <a:p>
                      <a:pPr marL="0" marR="0" lvl="0" indent="0" algn="l" rtl="0">
                        <a:spcBef>
                          <a:spcPts val="0"/>
                        </a:spcBef>
                        <a:spcAft>
                          <a:spcPts val="0"/>
                        </a:spcAft>
                        <a:buNone/>
                      </a:pPr>
                      <a:r>
                        <a:rPr lang="en-US" sz="2000" u="none" strike="noStrike" cap="none"/>
                        <a:t>HOME Rental</a:t>
                      </a:r>
                      <a:endParaRPr sz="2000" u="none" strike="noStrike" cap="none"/>
                    </a:p>
                  </a:txBody>
                  <a:tcPr marL="72325" marR="72325" marT="45725" marB="45725"/>
                </a:tc>
                <a:tc>
                  <a:txBody>
                    <a:bodyPr/>
                    <a:lstStyle/>
                    <a:p>
                      <a:pPr marL="0" marR="0" lvl="0" indent="0" algn="r" rtl="0">
                        <a:lnSpc>
                          <a:spcPct val="100000"/>
                        </a:lnSpc>
                        <a:spcBef>
                          <a:spcPts val="0"/>
                        </a:spcBef>
                        <a:spcAft>
                          <a:spcPts val="0"/>
                        </a:spcAft>
                        <a:buClr>
                          <a:schemeClr val="dk1"/>
                        </a:buClr>
                        <a:buSzPts val="2000"/>
                        <a:buFont typeface="Calibri"/>
                        <a:buNone/>
                      </a:pPr>
                      <a:r>
                        <a:rPr lang="en-US" sz="2000" u="none" strike="noStrike" cap="none"/>
                        <a:t>60 percent or below</a:t>
                      </a:r>
                      <a:endParaRPr sz="2000" u="none" strike="noStrike" cap="none"/>
                    </a:p>
                  </a:txBody>
                  <a:tcPr marL="72325" marR="72325" marT="45725" marB="45725"/>
                </a:tc>
                <a:extLst>
                  <a:ext uri="{0D108BD9-81ED-4DB2-BD59-A6C34878D82A}">
                    <a16:rowId xmlns:a16="http://schemas.microsoft.com/office/drawing/2014/main" xmlns="" val="10004"/>
                  </a:ext>
                </a:extLst>
              </a:tr>
              <a:tr h="399550">
                <a:tc>
                  <a:txBody>
                    <a:bodyPr/>
                    <a:lstStyle/>
                    <a:p>
                      <a:pPr marL="0" marR="0" lvl="0" indent="0" algn="l" rtl="0">
                        <a:spcBef>
                          <a:spcPts val="0"/>
                        </a:spcBef>
                        <a:spcAft>
                          <a:spcPts val="0"/>
                        </a:spcAft>
                        <a:buNone/>
                      </a:pPr>
                      <a:r>
                        <a:rPr lang="en-US" sz="2000" u="none" strike="noStrike" cap="none"/>
                        <a:t>National Housing Trust Fund</a:t>
                      </a:r>
                      <a:endParaRPr sz="2000" u="none" strike="noStrike" cap="none"/>
                    </a:p>
                  </a:txBody>
                  <a:tcPr marL="72325" marR="72325" marT="45725" marB="45725"/>
                </a:tc>
                <a:tc>
                  <a:txBody>
                    <a:bodyPr/>
                    <a:lstStyle/>
                    <a:p>
                      <a:pPr marL="0" marR="0" lvl="0" indent="0" algn="r" rtl="0">
                        <a:lnSpc>
                          <a:spcPct val="100000"/>
                        </a:lnSpc>
                        <a:spcBef>
                          <a:spcPts val="0"/>
                        </a:spcBef>
                        <a:spcAft>
                          <a:spcPts val="0"/>
                        </a:spcAft>
                        <a:buClr>
                          <a:schemeClr val="dk1"/>
                        </a:buClr>
                        <a:buSzPts val="2000"/>
                        <a:buFont typeface="Calibri"/>
                        <a:buNone/>
                      </a:pPr>
                      <a:r>
                        <a:rPr lang="en-US" sz="2000" u="none" strike="noStrike" cap="none" dirty="0"/>
                        <a:t>30 percent or below</a:t>
                      </a:r>
                      <a:endParaRPr sz="2000" u="none" strike="noStrike" cap="none" dirty="0"/>
                    </a:p>
                  </a:txBody>
                  <a:tcPr marL="72325" marR="72325" marT="45725" marB="45725"/>
                </a:tc>
                <a:extLst>
                  <a:ext uri="{0D108BD9-81ED-4DB2-BD59-A6C34878D82A}">
                    <a16:rowId xmlns:a16="http://schemas.microsoft.com/office/drawing/2014/main" xmlns="" val="10005"/>
                  </a:ext>
                </a:extLst>
              </a:tr>
              <a:tr h="399550">
                <a:tc>
                  <a:txBody>
                    <a:bodyPr/>
                    <a:lstStyle/>
                    <a:p>
                      <a:pPr marL="0" marR="0" lvl="0" indent="0" algn="l" rtl="0">
                        <a:spcBef>
                          <a:spcPts val="0"/>
                        </a:spcBef>
                        <a:spcAft>
                          <a:spcPts val="0"/>
                        </a:spcAft>
                        <a:buNone/>
                      </a:pPr>
                      <a:r>
                        <a:rPr lang="en-US" sz="2000" u="none" strike="noStrike" cap="none" dirty="0" smtClean="0"/>
                        <a:t>Housing</a:t>
                      </a:r>
                      <a:r>
                        <a:rPr lang="en-US" sz="2000" u="none" strike="noStrike" cap="none" baseline="0" dirty="0" smtClean="0"/>
                        <a:t> Innovations in Energy Efficiency</a:t>
                      </a:r>
                      <a:endParaRPr sz="2000" u="none" strike="noStrike" cap="none" dirty="0"/>
                    </a:p>
                  </a:txBody>
                  <a:tcPr marL="72325" marR="72325" marT="45725" marB="45725"/>
                </a:tc>
                <a:tc>
                  <a:txBody>
                    <a:bodyPr/>
                    <a:lstStyle/>
                    <a:p>
                      <a:pPr marL="0" marR="0" lvl="0" indent="0" algn="r" rtl="0">
                        <a:lnSpc>
                          <a:spcPct val="100000"/>
                        </a:lnSpc>
                        <a:spcBef>
                          <a:spcPts val="0"/>
                        </a:spcBef>
                        <a:spcAft>
                          <a:spcPts val="0"/>
                        </a:spcAft>
                        <a:buClr>
                          <a:schemeClr val="dk1"/>
                        </a:buClr>
                        <a:buSzPts val="2000"/>
                        <a:buFont typeface="Calibri"/>
                        <a:buNone/>
                      </a:pPr>
                      <a:r>
                        <a:rPr lang="en-US" sz="2000" u="none" strike="noStrike" cap="none" dirty="0" smtClean="0"/>
                        <a:t>80 percent or below</a:t>
                      </a:r>
                      <a:endParaRPr sz="2000" u="none" strike="noStrike" cap="none" dirty="0"/>
                    </a:p>
                  </a:txBody>
                  <a:tcPr marL="72325" marR="72325" marT="45725" marB="45725"/>
                </a:tc>
                <a:extLst>
                  <a:ext uri="{0D108BD9-81ED-4DB2-BD59-A6C34878D82A}">
                    <a16:rowId xmlns:a16="http://schemas.microsoft.com/office/drawing/2014/main" xmlns="" val="3981758181"/>
                  </a:ext>
                </a:extLst>
              </a:tr>
            </a:tbl>
          </a:graphicData>
        </a:graphic>
      </p:graphicFrame>
      <p:sp>
        <p:nvSpPr>
          <p:cNvPr id="282" name="Google Shape;282;p2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22</a:t>
            </a:fld>
            <a:endParaRPr>
              <a:solidFill>
                <a:srgbClr val="41414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865563" y="2286000"/>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8000"/>
              <a:buFont typeface="Calibri"/>
              <a:buNone/>
            </a:pPr>
            <a:r>
              <a:rPr lang="en-US" sz="8000" b="1"/>
              <a:t>Rental Projects</a:t>
            </a:r>
            <a:endParaRPr sz="8000" b="1"/>
          </a:p>
        </p:txBody>
      </p:sp>
      <p:sp>
        <p:nvSpPr>
          <p:cNvPr id="288" name="Google Shape;288;p2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23</a:t>
            </a:fld>
            <a:endParaRPr>
              <a:solidFill>
                <a:srgbClr val="414141"/>
              </a:solidFill>
            </a:endParaRPr>
          </a:p>
        </p:txBody>
      </p:sp>
      <p:sp>
        <p:nvSpPr>
          <p:cNvPr id="289" name="Google Shape;289;p23"/>
          <p:cNvSpPr/>
          <p:nvPr/>
        </p:nvSpPr>
        <p:spPr>
          <a:xfrm>
            <a:off x="685800" y="1295400"/>
            <a:ext cx="8077200" cy="9906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Rental Projects</a:t>
            </a:r>
            <a:endParaRPr/>
          </a:p>
        </p:txBody>
      </p:sp>
      <p:sp>
        <p:nvSpPr>
          <p:cNvPr id="296" name="Google Shape;296;p2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Char char=" "/>
            </a:pPr>
            <a:r>
              <a:rPr lang="en-US" sz="2400"/>
              <a:t>Project </a:t>
            </a:r>
            <a:r>
              <a:rPr lang="en-US" sz="2400" u="sng"/>
              <a:t>utility allowances </a:t>
            </a:r>
            <a:r>
              <a:rPr lang="en-US" sz="2400"/>
              <a:t>must be determined by using the HUD Utility Schedule Model</a:t>
            </a:r>
            <a:endParaRPr/>
          </a:p>
          <a:p>
            <a:pPr marL="91440" lvl="0" indent="-91440" algn="l" rtl="0">
              <a:lnSpc>
                <a:spcPct val="90000"/>
              </a:lnSpc>
              <a:spcBef>
                <a:spcPts val="1400"/>
              </a:spcBef>
              <a:spcAft>
                <a:spcPts val="0"/>
              </a:spcAft>
              <a:buSzPts val="2400"/>
              <a:buNone/>
            </a:pPr>
            <a:endParaRPr sz="2400"/>
          </a:p>
          <a:p>
            <a:pPr marL="91440" lvl="0" indent="-152400" algn="l" rtl="0">
              <a:lnSpc>
                <a:spcPct val="90000"/>
              </a:lnSpc>
              <a:spcBef>
                <a:spcPts val="1400"/>
              </a:spcBef>
              <a:spcAft>
                <a:spcPts val="0"/>
              </a:spcAft>
              <a:buSzPts val="2400"/>
              <a:buChar char=" "/>
            </a:pPr>
            <a:r>
              <a:rPr lang="en-US" sz="2400"/>
              <a:t>The HUD Utility Schedule Model is available here: </a:t>
            </a:r>
            <a:r>
              <a:rPr lang="en-US" sz="2400" u="sng">
                <a:solidFill>
                  <a:schemeClr val="hlink"/>
                </a:solidFill>
                <a:hlinkClick r:id="rId3"/>
              </a:rPr>
              <a:t>http://www.huduser.org/portal/resources/utilallowance.html</a:t>
            </a:r>
            <a:r>
              <a:rPr lang="en-US" sz="2400"/>
              <a:t>  </a:t>
            </a:r>
            <a:endParaRPr/>
          </a:p>
          <a:p>
            <a:pPr marL="91440" lvl="0" indent="-91440" algn="l" rtl="0">
              <a:lnSpc>
                <a:spcPct val="90000"/>
              </a:lnSpc>
              <a:spcBef>
                <a:spcPts val="1400"/>
              </a:spcBef>
              <a:spcAft>
                <a:spcPts val="0"/>
              </a:spcAft>
              <a:buSzPts val="2400"/>
              <a:buNone/>
            </a:pPr>
            <a:endParaRPr sz="2400"/>
          </a:p>
          <a:p>
            <a:pPr marL="91440" lvl="0" indent="-152400" algn="l" rtl="0">
              <a:lnSpc>
                <a:spcPct val="90000"/>
              </a:lnSpc>
              <a:spcBef>
                <a:spcPts val="1400"/>
              </a:spcBef>
              <a:spcAft>
                <a:spcPts val="0"/>
              </a:spcAft>
              <a:buSzPts val="2400"/>
              <a:buChar char=" "/>
            </a:pPr>
            <a:r>
              <a:rPr lang="en-US" sz="2400"/>
              <a:t>DHCD will assist in the initial development of project utility allowances</a:t>
            </a:r>
            <a:endParaRPr/>
          </a:p>
          <a:p>
            <a:pPr marL="91440" lvl="0" indent="0" algn="l" rtl="0">
              <a:lnSpc>
                <a:spcPct val="90000"/>
              </a:lnSpc>
              <a:spcBef>
                <a:spcPts val="1400"/>
              </a:spcBef>
              <a:spcAft>
                <a:spcPts val="0"/>
              </a:spcAft>
              <a:buSzPts val="2400"/>
              <a:buNone/>
            </a:pPr>
            <a:endParaRPr sz="2400"/>
          </a:p>
        </p:txBody>
      </p:sp>
      <p:sp>
        <p:nvSpPr>
          <p:cNvPr id="297" name="Google Shape;297;p2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24</a:t>
            </a:fld>
            <a:endParaRPr>
              <a:solidFill>
                <a:srgbClr val="41414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Rental Projects (cont.)</a:t>
            </a:r>
            <a:endParaRPr>
              <a:solidFill>
                <a:srgbClr val="587186"/>
              </a:solidFill>
            </a:endParaRPr>
          </a:p>
        </p:txBody>
      </p:sp>
      <p:sp>
        <p:nvSpPr>
          <p:cNvPr id="304" name="Google Shape;304;p25"/>
          <p:cNvSpPr txBox="1">
            <a:spLocks noGrp="1"/>
          </p:cNvSpPr>
          <p:nvPr>
            <p:ph type="body" idx="1"/>
          </p:nvPr>
        </p:nvSpPr>
        <p:spPr>
          <a:xfrm>
            <a:off x="408363" y="1753858"/>
            <a:ext cx="8001000" cy="4038600"/>
          </a:xfrm>
          <a:prstGeom prst="rect">
            <a:avLst/>
          </a:prstGeom>
          <a:noFill/>
          <a:ln>
            <a:noFill/>
          </a:ln>
        </p:spPr>
        <p:txBody>
          <a:bodyPr spcFirstLastPara="1" wrap="square" lIns="0" tIns="45700" rIns="0" bIns="45700" anchor="t" anchorCtr="0">
            <a:normAutofit fontScale="92500" lnSpcReduction="10000"/>
          </a:bodyPr>
          <a:lstStyle/>
          <a:p>
            <a:pPr marL="91440" lvl="0" indent="-140970" algn="l" rtl="0">
              <a:lnSpc>
                <a:spcPct val="90000"/>
              </a:lnSpc>
              <a:spcBef>
                <a:spcPts val="0"/>
              </a:spcBef>
              <a:spcAft>
                <a:spcPts val="0"/>
              </a:spcAft>
              <a:buSzPct val="100000"/>
              <a:buChar char=" "/>
            </a:pPr>
            <a:r>
              <a:rPr lang="en-US" sz="2400"/>
              <a:t>Maximum allowable tenant rent = HUD HOME or NHTF Rent Limit (Low or High) minus applicable utility allowance</a:t>
            </a:r>
            <a:endParaRPr/>
          </a:p>
          <a:p>
            <a:pPr marL="91440" lvl="0" indent="-9144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u="sng"/>
              <a:t>Tenant lease </a:t>
            </a:r>
            <a:r>
              <a:rPr lang="en-US" sz="2400"/>
              <a:t>for at least one year or under mutual agreement between tenant and landlord</a:t>
            </a:r>
            <a:endParaRPr/>
          </a:p>
          <a:p>
            <a:pPr marL="91440" lvl="0" indent="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a:t>Lease </a:t>
            </a:r>
            <a:r>
              <a:rPr lang="en-US" sz="2400" u="sng"/>
              <a:t>cannot</a:t>
            </a:r>
            <a:r>
              <a:rPr lang="en-US" sz="2400"/>
              <a:t> be conditional upon receiving services </a:t>
            </a:r>
            <a:endParaRPr/>
          </a:p>
          <a:p>
            <a:pPr marL="118871" lvl="0" indent="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a:t>Project-based vouchers could allow a project to exceed HOME/NHTF rents</a:t>
            </a:r>
            <a:endParaRPr/>
          </a:p>
          <a:p>
            <a:pPr marL="91440" lvl="0" indent="-91440" algn="l" rtl="0">
              <a:lnSpc>
                <a:spcPct val="90000"/>
              </a:lnSpc>
              <a:spcBef>
                <a:spcPts val="1400"/>
              </a:spcBef>
              <a:spcAft>
                <a:spcPts val="0"/>
              </a:spcAft>
              <a:buSzPct val="100000"/>
              <a:buNone/>
            </a:pPr>
            <a:endParaRPr/>
          </a:p>
        </p:txBody>
      </p:sp>
      <p:sp>
        <p:nvSpPr>
          <p:cNvPr id="305" name="Google Shape;305;p2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25</a:t>
            </a:fld>
            <a:endParaRPr>
              <a:solidFill>
                <a:srgbClr val="41414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3200"/>
              <a:buFont typeface="Calibri"/>
              <a:buNone/>
            </a:pPr>
            <a:r>
              <a:rPr lang="en-US" sz="3200">
                <a:solidFill>
                  <a:srgbClr val="587186"/>
                </a:solidFill>
              </a:rPr>
              <a:t>Income Eligibility Restrictions </a:t>
            </a:r>
            <a:br>
              <a:rPr lang="en-US" sz="3200">
                <a:solidFill>
                  <a:srgbClr val="587186"/>
                </a:solidFill>
              </a:rPr>
            </a:br>
            <a:r>
              <a:rPr lang="en-US" sz="3200">
                <a:solidFill>
                  <a:srgbClr val="587186"/>
                </a:solidFill>
              </a:rPr>
              <a:t>(Assisted Units)</a:t>
            </a:r>
            <a:endParaRPr/>
          </a:p>
        </p:txBody>
      </p:sp>
      <p:sp>
        <p:nvSpPr>
          <p:cNvPr id="312" name="Google Shape;312;p2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lnSpcReduction="10000"/>
          </a:bodyPr>
          <a:lstStyle/>
          <a:p>
            <a:pPr marL="91440" lvl="0" indent="-139700" algn="l" rtl="0">
              <a:lnSpc>
                <a:spcPct val="90000"/>
              </a:lnSpc>
              <a:spcBef>
                <a:spcPts val="0"/>
              </a:spcBef>
              <a:spcAft>
                <a:spcPts val="0"/>
              </a:spcAft>
              <a:buSzPts val="2200"/>
              <a:buChar char=" "/>
            </a:pPr>
            <a:r>
              <a:rPr lang="en-US" sz="2200"/>
              <a:t>Part 5 (Section 8) income definition</a:t>
            </a:r>
            <a:endParaRPr/>
          </a:p>
          <a:p>
            <a:pPr marL="118871"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Initial lease full source documentation and verification</a:t>
            </a:r>
            <a:endParaRPr/>
          </a:p>
          <a:p>
            <a:pPr marL="91440"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Annual recertification required –certified stated income</a:t>
            </a:r>
            <a:endParaRPr/>
          </a:p>
          <a:p>
            <a:pPr marL="91440" lvl="0" indent="-9144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Full source documentation every 6</a:t>
            </a:r>
            <a:r>
              <a:rPr lang="en-US" sz="2200" baseline="30000"/>
              <a:t>th</a:t>
            </a:r>
            <a:r>
              <a:rPr lang="en-US" sz="2200"/>
              <a:t> year of service</a:t>
            </a:r>
            <a:endParaRPr/>
          </a:p>
          <a:p>
            <a:pPr marL="91440"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Over income issues  </a:t>
            </a:r>
            <a:endParaRPr/>
          </a:p>
          <a:p>
            <a:pPr marL="91440" lvl="0" indent="0" algn="l" rtl="0">
              <a:lnSpc>
                <a:spcPct val="90000"/>
              </a:lnSpc>
              <a:spcBef>
                <a:spcPts val="1400"/>
              </a:spcBef>
              <a:spcAft>
                <a:spcPts val="0"/>
              </a:spcAft>
              <a:buSzPts val="2000"/>
              <a:buNone/>
            </a:pPr>
            <a:endParaRPr/>
          </a:p>
        </p:txBody>
      </p:sp>
      <p:sp>
        <p:nvSpPr>
          <p:cNvPr id="313" name="Google Shape;313;p2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26</a:t>
            </a:fld>
            <a:endParaRPr>
              <a:solidFill>
                <a:srgbClr val="41414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27"/>
          <p:cNvGraphicFramePr/>
          <p:nvPr/>
        </p:nvGraphicFramePr>
        <p:xfrm>
          <a:off x="533400" y="1905000"/>
          <a:ext cx="8229600" cy="3124200"/>
        </p:xfrm>
        <a:graphic>
          <a:graphicData uri="http://schemas.openxmlformats.org/drawingml/2006/table">
            <a:tbl>
              <a:tblPr firstRow="1" bandRow="1">
                <a:noFill/>
                <a:tableStyleId>{2ADFAE5C-0C51-44F3-AE8C-96149703D466}</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520700">
                <a:tc gridSpan="2">
                  <a:txBody>
                    <a:bodyPr/>
                    <a:lstStyle/>
                    <a:p>
                      <a:pPr marL="0" marR="0" lvl="0" indent="0" algn="ctr" rtl="0">
                        <a:spcBef>
                          <a:spcPts val="0"/>
                        </a:spcBef>
                        <a:spcAft>
                          <a:spcPts val="0"/>
                        </a:spcAft>
                        <a:buNone/>
                      </a:pPr>
                      <a:r>
                        <a:rPr lang="en-US" sz="2400" u="none" strike="noStrike" cap="none"/>
                        <a:t>Maximum ASNH Per Unit Subsidy Limits</a:t>
                      </a:r>
                      <a:r>
                        <a:rPr lang="en-US" sz="1800" u="none" strike="noStrike" cap="none"/>
                        <a:t>*</a:t>
                      </a:r>
                      <a:endParaRPr sz="18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xmlns="" val="10000"/>
                  </a:ext>
                </a:extLst>
              </a:tr>
              <a:tr h="520700">
                <a:tc>
                  <a:txBody>
                    <a:bodyPr/>
                    <a:lstStyle/>
                    <a:p>
                      <a:pPr marL="0" marR="0" lvl="0" indent="0" algn="l" rtl="0">
                        <a:spcBef>
                          <a:spcPts val="0"/>
                        </a:spcBef>
                        <a:spcAft>
                          <a:spcPts val="0"/>
                        </a:spcAft>
                        <a:buNone/>
                      </a:pPr>
                      <a:r>
                        <a:rPr lang="en-US" sz="2400" u="none" strike="noStrike" cap="none"/>
                        <a:t>0-Bedroom </a:t>
                      </a:r>
                      <a:endParaRPr sz="2400"/>
                    </a:p>
                  </a:txBody>
                  <a:tcPr marL="91450" marR="91450" marT="45725" marB="45725"/>
                </a:tc>
                <a:tc>
                  <a:txBody>
                    <a:bodyPr/>
                    <a:lstStyle/>
                    <a:p>
                      <a:pPr marL="0" marR="0" lvl="0" indent="0" algn="l" rtl="0">
                        <a:spcBef>
                          <a:spcPts val="0"/>
                        </a:spcBef>
                        <a:spcAft>
                          <a:spcPts val="0"/>
                        </a:spcAft>
                        <a:buNone/>
                      </a:pPr>
                      <a:r>
                        <a:rPr lang="en-US" sz="2400"/>
                        <a:t>$153,314</a:t>
                      </a:r>
                      <a:endParaRPr sz="2400"/>
                    </a:p>
                  </a:txBody>
                  <a:tcPr marL="91450" marR="91450" marT="45725" marB="45725"/>
                </a:tc>
                <a:extLst>
                  <a:ext uri="{0D108BD9-81ED-4DB2-BD59-A6C34878D82A}">
                    <a16:rowId xmlns:a16="http://schemas.microsoft.com/office/drawing/2014/main" xmlns="" val="10001"/>
                  </a:ext>
                </a:extLst>
              </a:tr>
              <a:tr h="520700">
                <a:tc>
                  <a:txBody>
                    <a:bodyPr/>
                    <a:lstStyle/>
                    <a:p>
                      <a:pPr marL="0" marR="0" lvl="0" indent="0" algn="l" rtl="0">
                        <a:spcBef>
                          <a:spcPts val="0"/>
                        </a:spcBef>
                        <a:spcAft>
                          <a:spcPts val="0"/>
                        </a:spcAft>
                        <a:buNone/>
                      </a:pPr>
                      <a:r>
                        <a:rPr lang="en-US" sz="2400"/>
                        <a:t>1-Bedroom</a:t>
                      </a:r>
                      <a:endParaRPr sz="2400"/>
                    </a:p>
                  </a:txBody>
                  <a:tcPr marL="91450" marR="91450" marT="45725" marB="45725"/>
                </a:tc>
                <a:tc>
                  <a:txBody>
                    <a:bodyPr/>
                    <a:lstStyle/>
                    <a:p>
                      <a:pPr marL="0" marR="0" lvl="0" indent="0" algn="l" rtl="0">
                        <a:spcBef>
                          <a:spcPts val="0"/>
                        </a:spcBef>
                        <a:spcAft>
                          <a:spcPts val="0"/>
                        </a:spcAft>
                        <a:buNone/>
                      </a:pPr>
                      <a:r>
                        <a:rPr lang="en-US" sz="2400"/>
                        <a:t>$175,752</a:t>
                      </a:r>
                      <a:endParaRPr sz="2400"/>
                    </a:p>
                  </a:txBody>
                  <a:tcPr marL="91450" marR="91450" marT="45725" marB="45725"/>
                </a:tc>
                <a:extLst>
                  <a:ext uri="{0D108BD9-81ED-4DB2-BD59-A6C34878D82A}">
                    <a16:rowId xmlns:a16="http://schemas.microsoft.com/office/drawing/2014/main" xmlns="" val="10002"/>
                  </a:ext>
                </a:extLst>
              </a:tr>
              <a:tr h="520700">
                <a:tc>
                  <a:txBody>
                    <a:bodyPr/>
                    <a:lstStyle/>
                    <a:p>
                      <a:pPr marL="0" marR="0" lvl="0" indent="0" algn="l" rtl="0">
                        <a:spcBef>
                          <a:spcPts val="0"/>
                        </a:spcBef>
                        <a:spcAft>
                          <a:spcPts val="0"/>
                        </a:spcAft>
                        <a:buNone/>
                      </a:pPr>
                      <a:r>
                        <a:rPr lang="en-US" sz="2400"/>
                        <a:t>2-Bedroom</a:t>
                      </a:r>
                      <a:endParaRPr sz="2400"/>
                    </a:p>
                  </a:txBody>
                  <a:tcPr marL="91450" marR="91450" marT="45725" marB="45725"/>
                </a:tc>
                <a:tc>
                  <a:txBody>
                    <a:bodyPr/>
                    <a:lstStyle/>
                    <a:p>
                      <a:pPr marL="0" marR="0" lvl="0" indent="0" algn="l" rtl="0">
                        <a:spcBef>
                          <a:spcPts val="0"/>
                        </a:spcBef>
                        <a:spcAft>
                          <a:spcPts val="0"/>
                        </a:spcAft>
                        <a:buNone/>
                      </a:pPr>
                      <a:r>
                        <a:rPr lang="en-US" sz="2400"/>
                        <a:t>$213,718</a:t>
                      </a:r>
                      <a:endParaRPr sz="2400"/>
                    </a:p>
                  </a:txBody>
                  <a:tcPr marL="91450" marR="91450" marT="45725" marB="45725"/>
                </a:tc>
                <a:extLst>
                  <a:ext uri="{0D108BD9-81ED-4DB2-BD59-A6C34878D82A}">
                    <a16:rowId xmlns:a16="http://schemas.microsoft.com/office/drawing/2014/main" xmlns="" val="10003"/>
                  </a:ext>
                </a:extLst>
              </a:tr>
              <a:tr h="520700">
                <a:tc>
                  <a:txBody>
                    <a:bodyPr/>
                    <a:lstStyle/>
                    <a:p>
                      <a:pPr marL="0" marR="0" lvl="0" indent="0" algn="l" rtl="0">
                        <a:spcBef>
                          <a:spcPts val="0"/>
                        </a:spcBef>
                        <a:spcAft>
                          <a:spcPts val="0"/>
                        </a:spcAft>
                        <a:buNone/>
                      </a:pPr>
                      <a:r>
                        <a:rPr lang="en-US" sz="2400"/>
                        <a:t>3-Bedroom</a:t>
                      </a:r>
                      <a:endParaRPr sz="2400"/>
                    </a:p>
                  </a:txBody>
                  <a:tcPr marL="91450" marR="91450" marT="45725" marB="45725"/>
                </a:tc>
                <a:tc>
                  <a:txBody>
                    <a:bodyPr/>
                    <a:lstStyle/>
                    <a:p>
                      <a:pPr marL="0" marR="0" lvl="0" indent="0" algn="l" rtl="0">
                        <a:spcBef>
                          <a:spcPts val="0"/>
                        </a:spcBef>
                        <a:spcAft>
                          <a:spcPts val="0"/>
                        </a:spcAft>
                        <a:buNone/>
                      </a:pPr>
                      <a:r>
                        <a:rPr lang="en-US" sz="2400"/>
                        <a:t>$276,482</a:t>
                      </a:r>
                      <a:endParaRPr sz="2400"/>
                    </a:p>
                  </a:txBody>
                  <a:tcPr marL="91450" marR="91450" marT="45725" marB="45725"/>
                </a:tc>
                <a:extLst>
                  <a:ext uri="{0D108BD9-81ED-4DB2-BD59-A6C34878D82A}">
                    <a16:rowId xmlns:a16="http://schemas.microsoft.com/office/drawing/2014/main" xmlns="" val="10004"/>
                  </a:ext>
                </a:extLst>
              </a:tr>
              <a:tr h="520700">
                <a:tc>
                  <a:txBody>
                    <a:bodyPr/>
                    <a:lstStyle/>
                    <a:p>
                      <a:pPr marL="0" marR="0" lvl="0" indent="0" algn="l" rtl="0">
                        <a:spcBef>
                          <a:spcPts val="0"/>
                        </a:spcBef>
                        <a:spcAft>
                          <a:spcPts val="0"/>
                        </a:spcAft>
                        <a:buNone/>
                      </a:pPr>
                      <a:r>
                        <a:rPr lang="en-US" sz="2400"/>
                        <a:t>4+-Bedroom </a:t>
                      </a:r>
                      <a:endParaRPr sz="2400"/>
                    </a:p>
                  </a:txBody>
                  <a:tcPr marL="91450" marR="91450" marT="45725" marB="45725"/>
                </a:tc>
                <a:tc>
                  <a:txBody>
                    <a:bodyPr/>
                    <a:lstStyle/>
                    <a:p>
                      <a:pPr marL="0" marR="0" lvl="0" indent="0" algn="l" rtl="0">
                        <a:spcBef>
                          <a:spcPts val="0"/>
                        </a:spcBef>
                        <a:spcAft>
                          <a:spcPts val="0"/>
                        </a:spcAft>
                        <a:buNone/>
                      </a:pPr>
                      <a:r>
                        <a:rPr lang="en-US" sz="2400"/>
                        <a:t>$303,490</a:t>
                      </a:r>
                      <a:endParaRPr sz="2400"/>
                    </a:p>
                  </a:txBody>
                  <a:tcPr marL="91450" marR="91450" marT="45725" marB="45725"/>
                </a:tc>
                <a:extLst>
                  <a:ext uri="{0D108BD9-81ED-4DB2-BD59-A6C34878D82A}">
                    <a16:rowId xmlns:a16="http://schemas.microsoft.com/office/drawing/2014/main" xmlns="" val="10005"/>
                  </a:ext>
                </a:extLst>
              </a:tr>
            </a:tbl>
          </a:graphicData>
        </a:graphic>
      </p:graphicFrame>
      <p:sp>
        <p:nvSpPr>
          <p:cNvPr id="320" name="Google Shape;320;p2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27</a:t>
            </a:fld>
            <a:endParaRPr>
              <a:solidFill>
                <a:srgbClr val="414141"/>
              </a:solidFill>
            </a:endParaRPr>
          </a:p>
        </p:txBody>
      </p:sp>
      <p:sp>
        <p:nvSpPr>
          <p:cNvPr id="321" name="Google Shape;321;p27"/>
          <p:cNvSpPr txBox="1"/>
          <p:nvPr/>
        </p:nvSpPr>
        <p:spPr>
          <a:xfrm>
            <a:off x="533400" y="5029200"/>
            <a:ext cx="73914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*Effective July 14th, 2020</a:t>
            </a:r>
            <a:endParaRPr sz="1200" i="1">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900199" y="2895600"/>
            <a:ext cx="75438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8000"/>
              <a:buFont typeface="Calibri"/>
              <a:buNone/>
            </a:pPr>
            <a:r>
              <a:rPr lang="en-US" sz="8000" b="1" dirty="0"/>
              <a:t>Homeownership Projects</a:t>
            </a:r>
            <a:endParaRPr sz="8000" b="1" dirty="0"/>
          </a:p>
        </p:txBody>
      </p:sp>
      <p:sp>
        <p:nvSpPr>
          <p:cNvPr id="327" name="Google Shape;327;p2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28</a:t>
            </a:fld>
            <a:endParaRPr>
              <a:solidFill>
                <a:srgbClr val="414141"/>
              </a:solidFill>
            </a:endParaRPr>
          </a:p>
        </p:txBody>
      </p:sp>
      <p:sp>
        <p:nvSpPr>
          <p:cNvPr id="328" name="Google Shape;328;p28"/>
          <p:cNvSpPr/>
          <p:nvPr/>
        </p:nvSpPr>
        <p:spPr>
          <a:xfrm>
            <a:off x="457200" y="1295400"/>
            <a:ext cx="8305800" cy="6858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Homebuyer Projects</a:t>
            </a:r>
            <a:endParaRPr/>
          </a:p>
        </p:txBody>
      </p:sp>
      <p:sp>
        <p:nvSpPr>
          <p:cNvPr id="335" name="Google Shape;335;p2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39700" algn="l" rtl="0">
              <a:lnSpc>
                <a:spcPct val="90000"/>
              </a:lnSpc>
              <a:spcBef>
                <a:spcPts val="0"/>
              </a:spcBef>
              <a:spcAft>
                <a:spcPts val="0"/>
              </a:spcAft>
              <a:buSzPts val="2200"/>
              <a:buChar char=" "/>
            </a:pPr>
            <a:r>
              <a:rPr lang="en-US" sz="2200"/>
              <a:t>Limited to HOME and State HTF awards</a:t>
            </a:r>
            <a:endParaRPr sz="2200"/>
          </a:p>
          <a:p>
            <a:pPr marL="91440"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All  HOME units must be at 80 percent or below AMI  </a:t>
            </a:r>
            <a:endParaRPr/>
          </a:p>
          <a:p>
            <a:pPr marL="91440"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Single family, condos, 2-4 unit attached</a:t>
            </a:r>
            <a:endParaRPr/>
          </a:p>
          <a:p>
            <a:pPr marL="91440" lvl="0" indent="0" algn="l" rtl="0">
              <a:lnSpc>
                <a:spcPct val="90000"/>
              </a:lnSpc>
              <a:spcBef>
                <a:spcPts val="1400"/>
              </a:spcBef>
              <a:spcAft>
                <a:spcPts val="0"/>
              </a:spcAft>
              <a:buSzPts val="2200"/>
              <a:buNone/>
            </a:pPr>
            <a:endParaRPr sz="2200"/>
          </a:p>
          <a:p>
            <a:pPr marL="91440" lvl="0" indent="-139700" algn="l" rtl="0">
              <a:lnSpc>
                <a:spcPct val="90000"/>
              </a:lnSpc>
              <a:spcBef>
                <a:spcPts val="1400"/>
              </a:spcBef>
              <a:spcAft>
                <a:spcPts val="0"/>
              </a:spcAft>
              <a:buSzPts val="2200"/>
              <a:buChar char=" "/>
            </a:pPr>
            <a:r>
              <a:rPr lang="en-US" sz="2200"/>
              <a:t>Minimum occupancy &amp; affordability requirements</a:t>
            </a:r>
            <a:endParaRPr/>
          </a:p>
          <a:p>
            <a:pPr marL="91440" lvl="0" indent="-91440" algn="l" rtl="0">
              <a:lnSpc>
                <a:spcPct val="90000"/>
              </a:lnSpc>
              <a:spcBef>
                <a:spcPts val="1400"/>
              </a:spcBef>
              <a:spcAft>
                <a:spcPts val="0"/>
              </a:spcAft>
              <a:buSzPts val="2200"/>
              <a:buNone/>
            </a:pPr>
            <a:endParaRPr sz="2200"/>
          </a:p>
        </p:txBody>
      </p:sp>
      <p:sp>
        <p:nvSpPr>
          <p:cNvPr id="336" name="Google Shape;336;p2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29</a:t>
            </a:fld>
            <a:endParaRPr>
              <a:solidFill>
                <a:srgbClr val="4141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Goals of ASNH Program</a:t>
            </a:r>
            <a:endParaRPr/>
          </a:p>
        </p:txBody>
      </p:sp>
      <p:sp>
        <p:nvSpPr>
          <p:cNvPr id="130" name="Google Shape;130;p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SzPct val="100000"/>
              <a:buChar char=" "/>
            </a:pPr>
            <a:r>
              <a:rPr lang="en-US"/>
              <a:t>The goal of the Affordable &amp; Special Needs Housing Program is to assist in providing affordable, safe housing for low to moderate income families.  The program aims to create and preserve affordable housing throughout the Commonwealth of Virginia.  </a:t>
            </a:r>
            <a:endParaRPr/>
          </a:p>
          <a:p>
            <a:pPr marL="91440" lvl="0" indent="-117475" algn="l" rtl="0">
              <a:lnSpc>
                <a:spcPct val="90000"/>
              </a:lnSpc>
              <a:spcBef>
                <a:spcPts val="1400"/>
              </a:spcBef>
              <a:spcAft>
                <a:spcPts val="0"/>
              </a:spcAft>
              <a:buSzPct val="100000"/>
              <a:buChar char=" "/>
            </a:pPr>
            <a:r>
              <a:rPr lang="en-US"/>
              <a:t>Overall goals of the program are:</a:t>
            </a:r>
            <a:endParaRPr/>
          </a:p>
          <a:p>
            <a:pPr marL="514350" lvl="0" indent="-396875" algn="l" rtl="0">
              <a:lnSpc>
                <a:spcPct val="90000"/>
              </a:lnSpc>
              <a:spcBef>
                <a:spcPts val="1400"/>
              </a:spcBef>
              <a:spcAft>
                <a:spcPts val="0"/>
              </a:spcAft>
              <a:buClr>
                <a:srgbClr val="124163"/>
              </a:buClr>
              <a:buSzPct val="100000"/>
              <a:buFont typeface="Calibri"/>
              <a:buNone/>
            </a:pPr>
            <a:endParaRPr/>
          </a:p>
          <a:p>
            <a:pPr marL="514350" lvl="0" indent="-514350" algn="l" rtl="0">
              <a:lnSpc>
                <a:spcPct val="90000"/>
              </a:lnSpc>
              <a:spcBef>
                <a:spcPts val="1400"/>
              </a:spcBef>
              <a:spcAft>
                <a:spcPts val="0"/>
              </a:spcAft>
              <a:buClr>
                <a:srgbClr val="124163"/>
              </a:buClr>
              <a:buSzPct val="100000"/>
              <a:buFont typeface="Calibri"/>
              <a:buAutoNum type="romanUcPeriod"/>
            </a:pPr>
            <a:r>
              <a:rPr lang="en-US"/>
              <a:t>Rehabilitation of Affordable Housing</a:t>
            </a:r>
            <a:endParaRPr/>
          </a:p>
          <a:p>
            <a:pPr marL="514350" lvl="0" indent="-514350" algn="l" rtl="0">
              <a:lnSpc>
                <a:spcPct val="90000"/>
              </a:lnSpc>
              <a:spcBef>
                <a:spcPts val="1400"/>
              </a:spcBef>
              <a:spcAft>
                <a:spcPts val="0"/>
              </a:spcAft>
              <a:buClr>
                <a:srgbClr val="124163"/>
              </a:buClr>
              <a:buSzPct val="100000"/>
              <a:buFont typeface="Calibri"/>
              <a:buAutoNum type="romanUcPeriod"/>
            </a:pPr>
            <a:r>
              <a:rPr lang="en-US"/>
              <a:t>Construction of Affordable Housing</a:t>
            </a:r>
            <a:endParaRPr/>
          </a:p>
          <a:p>
            <a:pPr marL="514350" lvl="0" indent="-514350" algn="l" rtl="0">
              <a:lnSpc>
                <a:spcPct val="90000"/>
              </a:lnSpc>
              <a:spcBef>
                <a:spcPts val="1400"/>
              </a:spcBef>
              <a:spcAft>
                <a:spcPts val="0"/>
              </a:spcAft>
              <a:buClr>
                <a:srgbClr val="124163"/>
              </a:buClr>
              <a:buSzPct val="100000"/>
              <a:buFont typeface="Calibri"/>
              <a:buAutoNum type="romanUcPeriod"/>
            </a:pPr>
            <a:r>
              <a:rPr lang="en-US"/>
              <a:t>Preservation of Affordable Housing</a:t>
            </a:r>
            <a:endParaRPr/>
          </a:p>
          <a:p>
            <a:pPr marL="514350" lvl="0" indent="-514350" algn="l" rtl="0">
              <a:lnSpc>
                <a:spcPct val="90000"/>
              </a:lnSpc>
              <a:spcBef>
                <a:spcPts val="1400"/>
              </a:spcBef>
              <a:spcAft>
                <a:spcPts val="0"/>
              </a:spcAft>
              <a:buClr>
                <a:srgbClr val="124163"/>
              </a:buClr>
              <a:buSzPct val="100000"/>
              <a:buFont typeface="Calibri"/>
              <a:buAutoNum type="romanUcPeriod"/>
            </a:pPr>
            <a:r>
              <a:rPr lang="en-US"/>
              <a:t>Increase the amount of Affordable Housing for Special Needs Populations</a:t>
            </a:r>
            <a:endParaRPr/>
          </a:p>
          <a:p>
            <a:pPr marL="514350" lvl="0" indent="-514350" algn="l" rtl="0">
              <a:lnSpc>
                <a:spcPct val="90000"/>
              </a:lnSpc>
              <a:spcBef>
                <a:spcPts val="1400"/>
              </a:spcBef>
              <a:spcAft>
                <a:spcPts val="0"/>
              </a:spcAft>
              <a:buClr>
                <a:srgbClr val="124163"/>
              </a:buClr>
              <a:buSzPct val="100000"/>
              <a:buFont typeface="Calibri"/>
              <a:buAutoNum type="romanUcPeriod"/>
            </a:pPr>
            <a:r>
              <a:rPr lang="en-US"/>
              <a:t>Ensure that state housing policy initiatives are achieved</a:t>
            </a:r>
            <a:endParaRPr/>
          </a:p>
        </p:txBody>
      </p:sp>
      <p:sp>
        <p:nvSpPr>
          <p:cNvPr id="131" name="Google Shape;131;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a:t>
            </a:fld>
            <a:endParaRPr>
              <a:solidFill>
                <a:srgbClr val="41414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Homebuyer Projects</a:t>
            </a:r>
            <a:endParaRPr/>
          </a:p>
        </p:txBody>
      </p:sp>
      <p:sp>
        <p:nvSpPr>
          <p:cNvPr id="343" name="Google Shape;343;p3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0" algn="l" rtl="0">
              <a:lnSpc>
                <a:spcPct val="90000"/>
              </a:lnSpc>
              <a:spcBef>
                <a:spcPts val="0"/>
              </a:spcBef>
              <a:spcAft>
                <a:spcPts val="0"/>
              </a:spcAft>
              <a:buSzPct val="100000"/>
              <a:buNone/>
            </a:pPr>
            <a:endParaRPr sz="2200"/>
          </a:p>
          <a:p>
            <a:pPr marL="91440" lvl="0" indent="-129222" algn="l" rtl="0">
              <a:lnSpc>
                <a:spcPct val="90000"/>
              </a:lnSpc>
              <a:spcBef>
                <a:spcPts val="1400"/>
              </a:spcBef>
              <a:spcAft>
                <a:spcPts val="0"/>
              </a:spcAft>
              <a:buSzPct val="100000"/>
              <a:buChar char=" "/>
            </a:pPr>
            <a:r>
              <a:rPr lang="en-US" sz="2200"/>
              <a:t>Must meet DHCD minimum design standards</a:t>
            </a:r>
            <a:endParaRPr/>
          </a:p>
          <a:p>
            <a:pPr marL="91440" lvl="0" indent="0" algn="l" rtl="0">
              <a:lnSpc>
                <a:spcPct val="90000"/>
              </a:lnSpc>
              <a:spcBef>
                <a:spcPts val="1400"/>
              </a:spcBef>
              <a:spcAft>
                <a:spcPts val="0"/>
              </a:spcAft>
              <a:buSzPct val="100000"/>
              <a:buNone/>
            </a:pPr>
            <a:endParaRPr sz="2200"/>
          </a:p>
          <a:p>
            <a:pPr marL="91440" lvl="0" indent="-129222" algn="l" rtl="0">
              <a:lnSpc>
                <a:spcPct val="90000"/>
              </a:lnSpc>
              <a:spcBef>
                <a:spcPts val="1400"/>
              </a:spcBef>
              <a:spcAft>
                <a:spcPts val="0"/>
              </a:spcAft>
              <a:buSzPct val="100000"/>
              <a:buChar char=" "/>
            </a:pPr>
            <a:r>
              <a:rPr lang="en-US" sz="2200"/>
              <a:t>Sales price cannot exceed 95% of area median sales price</a:t>
            </a:r>
            <a:endParaRPr/>
          </a:p>
          <a:p>
            <a:pPr marL="91440" lvl="0" indent="-91440" algn="l" rtl="0">
              <a:lnSpc>
                <a:spcPct val="90000"/>
              </a:lnSpc>
              <a:spcBef>
                <a:spcPts val="1400"/>
              </a:spcBef>
              <a:spcAft>
                <a:spcPts val="0"/>
              </a:spcAft>
              <a:buSzPct val="100000"/>
              <a:buNone/>
            </a:pPr>
            <a:endParaRPr sz="2200"/>
          </a:p>
          <a:p>
            <a:pPr marL="91440" lvl="0" indent="-129222" algn="l" rtl="0">
              <a:lnSpc>
                <a:spcPct val="90000"/>
              </a:lnSpc>
              <a:spcBef>
                <a:spcPts val="1400"/>
              </a:spcBef>
              <a:spcAft>
                <a:spcPts val="0"/>
              </a:spcAft>
              <a:buSzPct val="100000"/>
              <a:buChar char=" "/>
            </a:pPr>
            <a:r>
              <a:rPr lang="en-US" sz="2200"/>
              <a:t>Must be sold (ratified sales contract) within nine months of Certificate of Occupancy</a:t>
            </a:r>
            <a:endParaRPr/>
          </a:p>
          <a:p>
            <a:pPr marL="91440" lvl="0" indent="-91440" algn="l" rtl="0">
              <a:lnSpc>
                <a:spcPct val="90000"/>
              </a:lnSpc>
              <a:spcBef>
                <a:spcPts val="1400"/>
              </a:spcBef>
              <a:spcAft>
                <a:spcPts val="0"/>
              </a:spcAft>
              <a:buSzPct val="100000"/>
              <a:buNone/>
            </a:pPr>
            <a:endParaRPr sz="2200"/>
          </a:p>
          <a:p>
            <a:pPr marL="91440" lvl="0" indent="-129222" algn="l" rtl="0">
              <a:lnSpc>
                <a:spcPct val="90000"/>
              </a:lnSpc>
              <a:spcBef>
                <a:spcPts val="1400"/>
              </a:spcBef>
              <a:spcAft>
                <a:spcPts val="0"/>
              </a:spcAft>
              <a:buSzPct val="100000"/>
              <a:buChar char=" "/>
            </a:pPr>
            <a:r>
              <a:rPr lang="en-US" sz="2200"/>
              <a:t>HOME Program Rules state that </a:t>
            </a:r>
            <a:r>
              <a:rPr lang="en-US" sz="2200" u="sng"/>
              <a:t>“Units not meeting the nine month deadline automatically convert to rental units” (with rental requirements applied)</a:t>
            </a:r>
            <a:endParaRPr/>
          </a:p>
          <a:p>
            <a:pPr marL="91440" lvl="0" indent="0" algn="l" rtl="0">
              <a:lnSpc>
                <a:spcPct val="90000"/>
              </a:lnSpc>
              <a:spcBef>
                <a:spcPts val="1400"/>
              </a:spcBef>
              <a:spcAft>
                <a:spcPts val="0"/>
              </a:spcAft>
              <a:buSzPct val="100000"/>
              <a:buNone/>
            </a:pPr>
            <a:endParaRPr sz="2200"/>
          </a:p>
        </p:txBody>
      </p:sp>
      <p:sp>
        <p:nvSpPr>
          <p:cNvPr id="344" name="Google Shape;344;p3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30</a:t>
            </a:fld>
            <a:endParaRPr>
              <a:solidFill>
                <a:srgbClr val="41414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865563" y="1905000"/>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8000"/>
              <a:buFont typeface="Calibri"/>
              <a:buNone/>
            </a:pPr>
            <a:r>
              <a:rPr lang="en-US" sz="8000" b="1"/>
              <a:t>Funding Sources</a:t>
            </a:r>
            <a:endParaRPr sz="8000" b="1"/>
          </a:p>
        </p:txBody>
      </p:sp>
      <p:sp>
        <p:nvSpPr>
          <p:cNvPr id="350" name="Google Shape;350;p3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31</a:t>
            </a:fld>
            <a:endParaRPr>
              <a:solidFill>
                <a:srgbClr val="414141"/>
              </a:solidFill>
            </a:endParaRPr>
          </a:p>
        </p:txBody>
      </p:sp>
      <p:sp>
        <p:nvSpPr>
          <p:cNvPr id="351" name="Google Shape;351;p31"/>
          <p:cNvSpPr/>
          <p:nvPr/>
        </p:nvSpPr>
        <p:spPr>
          <a:xfrm>
            <a:off x="381000" y="1371600"/>
            <a:ext cx="8534400" cy="7620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HOME</a:t>
            </a:r>
            <a:endParaRPr/>
          </a:p>
        </p:txBody>
      </p:sp>
      <p:sp>
        <p:nvSpPr>
          <p:cNvPr id="357" name="Google Shape;357;p3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32</a:t>
            </a:fld>
            <a:endParaRPr>
              <a:solidFill>
                <a:srgbClr val="414141"/>
              </a:solidFill>
            </a:endParaRPr>
          </a:p>
        </p:txBody>
      </p:sp>
      <p:sp>
        <p:nvSpPr>
          <p:cNvPr id="358" name="Google Shape;358;p32"/>
          <p:cNvSpPr txBox="1"/>
          <p:nvPr/>
        </p:nvSpPr>
        <p:spPr>
          <a:xfrm>
            <a:off x="914400" y="1828800"/>
            <a:ext cx="7315200" cy="4401205"/>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3% Rate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0% for Homeownership Project</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20 year federal compliance period for new construction</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15 year federal compliance period for rehabilitation</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Total 30 year interest-only payments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10 or 15 year state mandated compliance period at the end of the federal compliance period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Interest only payments throughout term of both federal and state compliance period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Balloon payment at end of compliance period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Extended state mandated compliance for 10/15 years, during this state compliance period interest is still paid, with principal deferred. Optional forgiveness of principal at the end of the completed 30 year term.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        </a:t>
            </a:r>
            <a:r>
              <a:rPr lang="en-US">
                <a:solidFill>
                  <a:srgbClr val="587186"/>
                </a:solidFill>
              </a:rPr>
              <a:t>Local Match Requirement </a:t>
            </a:r>
            <a:endParaRPr/>
          </a:p>
        </p:txBody>
      </p:sp>
      <p:sp>
        <p:nvSpPr>
          <p:cNvPr id="364" name="Google Shape;364;p3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Applicable to the HOME funds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25 percent local match requirement</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25% of total ASNH (HOME) program request</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Requirement applies to all projects seeking HOME funding in HOME entitlements and any HOME consortium</a:t>
            </a:r>
            <a:endParaRPr/>
          </a:p>
        </p:txBody>
      </p:sp>
      <p:sp>
        <p:nvSpPr>
          <p:cNvPr id="365" name="Google Shape;365;p3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33</a:t>
            </a:fld>
            <a:endParaRPr>
              <a:solidFill>
                <a:srgbClr val="41414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        </a:t>
            </a:r>
            <a:r>
              <a:rPr lang="en-US">
                <a:solidFill>
                  <a:srgbClr val="587186"/>
                </a:solidFill>
              </a:rPr>
              <a:t>Local Match Sources </a:t>
            </a:r>
            <a:endParaRPr/>
          </a:p>
        </p:txBody>
      </p:sp>
      <p:sp>
        <p:nvSpPr>
          <p:cNvPr id="372" name="Google Shape;372;p3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164465" algn="l" rtl="0">
              <a:lnSpc>
                <a:spcPct val="90000"/>
              </a:lnSpc>
              <a:spcBef>
                <a:spcPts val="0"/>
              </a:spcBef>
              <a:spcAft>
                <a:spcPts val="0"/>
              </a:spcAft>
              <a:buSzPct val="100000"/>
              <a:buChar char=" "/>
            </a:pPr>
            <a:r>
              <a:rPr lang="en-US" sz="2800" dirty="0"/>
              <a:t>Local CDBG or HOME</a:t>
            </a:r>
            <a:endParaRPr dirty="0"/>
          </a:p>
          <a:p>
            <a:pPr marL="91440" lvl="0" indent="0" algn="l" rtl="0">
              <a:lnSpc>
                <a:spcPct val="90000"/>
              </a:lnSpc>
              <a:spcBef>
                <a:spcPts val="1400"/>
              </a:spcBef>
              <a:spcAft>
                <a:spcPts val="0"/>
              </a:spcAft>
              <a:buSzPct val="100000"/>
              <a:buNone/>
            </a:pPr>
            <a:endParaRPr sz="2800" dirty="0"/>
          </a:p>
          <a:p>
            <a:pPr marL="91440" lvl="0" indent="-164465" algn="l" rtl="0">
              <a:lnSpc>
                <a:spcPct val="90000"/>
              </a:lnSpc>
              <a:spcBef>
                <a:spcPts val="1400"/>
              </a:spcBef>
              <a:spcAft>
                <a:spcPts val="0"/>
              </a:spcAft>
              <a:buSzPct val="100000"/>
              <a:buChar char=" "/>
            </a:pPr>
            <a:r>
              <a:rPr lang="en-US" sz="2800" dirty="0"/>
              <a:t>Other federal, state or local funds</a:t>
            </a:r>
            <a:endParaRPr dirty="0"/>
          </a:p>
          <a:p>
            <a:pPr marL="91440" lvl="0" indent="0" algn="l" rtl="0">
              <a:lnSpc>
                <a:spcPct val="90000"/>
              </a:lnSpc>
              <a:spcBef>
                <a:spcPts val="1400"/>
              </a:spcBef>
              <a:spcAft>
                <a:spcPts val="0"/>
              </a:spcAft>
              <a:buSzPct val="100000"/>
              <a:buNone/>
            </a:pPr>
            <a:endParaRPr sz="2800" dirty="0"/>
          </a:p>
          <a:p>
            <a:pPr marL="91440" lvl="0" indent="-164465" algn="l" rtl="0">
              <a:lnSpc>
                <a:spcPct val="90000"/>
              </a:lnSpc>
              <a:spcBef>
                <a:spcPts val="1400"/>
              </a:spcBef>
              <a:spcAft>
                <a:spcPts val="0"/>
              </a:spcAft>
              <a:buSzPct val="100000"/>
              <a:buChar char=" "/>
            </a:pPr>
            <a:r>
              <a:rPr lang="en-US" sz="2800" dirty="0"/>
              <a:t>Must be funding administered by the local government</a:t>
            </a:r>
            <a:endParaRPr dirty="0"/>
          </a:p>
          <a:p>
            <a:pPr marL="91440" lvl="0" indent="0" algn="l" rtl="0">
              <a:lnSpc>
                <a:spcPct val="90000"/>
              </a:lnSpc>
              <a:spcBef>
                <a:spcPts val="1400"/>
              </a:spcBef>
              <a:spcAft>
                <a:spcPts val="0"/>
              </a:spcAft>
              <a:buSzPct val="100000"/>
              <a:buNone/>
            </a:pPr>
            <a:endParaRPr sz="2800" dirty="0"/>
          </a:p>
          <a:p>
            <a:pPr marL="91440" lvl="0" indent="-164465" algn="l" rtl="0">
              <a:lnSpc>
                <a:spcPct val="90000"/>
              </a:lnSpc>
              <a:spcBef>
                <a:spcPts val="1400"/>
              </a:spcBef>
              <a:spcAft>
                <a:spcPts val="0"/>
              </a:spcAft>
              <a:buSzPct val="100000"/>
              <a:buChar char=" "/>
            </a:pPr>
            <a:r>
              <a:rPr lang="en-US" sz="2800" dirty="0"/>
              <a:t>Projects involving local CDBG or HOME require state/local coordination</a:t>
            </a:r>
            <a:endParaRPr dirty="0"/>
          </a:p>
          <a:p>
            <a:pPr marL="91440" lvl="0" indent="0" algn="l" rtl="0">
              <a:lnSpc>
                <a:spcPct val="90000"/>
              </a:lnSpc>
              <a:spcBef>
                <a:spcPts val="1400"/>
              </a:spcBef>
              <a:spcAft>
                <a:spcPts val="0"/>
              </a:spcAft>
              <a:buSzPct val="100000"/>
              <a:buNone/>
            </a:pPr>
            <a:endParaRPr dirty="0"/>
          </a:p>
        </p:txBody>
      </p:sp>
      <p:sp>
        <p:nvSpPr>
          <p:cNvPr id="373" name="Google Shape;373;p3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34</a:t>
            </a:fld>
            <a:endParaRPr>
              <a:solidFill>
                <a:srgbClr val="41414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35</a:t>
            </a:fld>
            <a:endParaRPr>
              <a:solidFill>
                <a:srgbClr val="414141"/>
              </a:solidFill>
            </a:endParaRPr>
          </a:p>
        </p:txBody>
      </p:sp>
      <p:graphicFrame>
        <p:nvGraphicFramePr>
          <p:cNvPr id="379" name="Google Shape;379;p35"/>
          <p:cNvGraphicFramePr/>
          <p:nvPr/>
        </p:nvGraphicFramePr>
        <p:xfrm>
          <a:off x="1828800" y="419100"/>
          <a:ext cx="6858000" cy="5863230"/>
        </p:xfrm>
        <a:graphic>
          <a:graphicData uri="http://schemas.openxmlformats.org/drawingml/2006/table">
            <a:tbl>
              <a:tblPr>
                <a:noFill/>
                <a:tableStyleId>{14C11F24-49FB-4C1A-9899-72F427FF68B2}</a:tableStyleId>
              </a:tblPr>
              <a:tblGrid>
                <a:gridCol w="3087700">
                  <a:extLst>
                    <a:ext uri="{9D8B030D-6E8A-4147-A177-3AD203B41FA5}">
                      <a16:colId xmlns:a16="http://schemas.microsoft.com/office/drawing/2014/main" xmlns="" val="20000"/>
                    </a:ext>
                  </a:extLst>
                </a:gridCol>
                <a:gridCol w="3770300">
                  <a:extLst>
                    <a:ext uri="{9D8B030D-6E8A-4147-A177-3AD203B41FA5}">
                      <a16:colId xmlns:a16="http://schemas.microsoft.com/office/drawing/2014/main" xmlns="" val="20001"/>
                    </a:ext>
                  </a:extLst>
                </a:gridCol>
              </a:tblGrid>
              <a:tr h="207975">
                <a:tc gridSpan="2">
                  <a:txBody>
                    <a:bodyPr/>
                    <a:lstStyle/>
                    <a:p>
                      <a:pPr marL="0" marR="0" lvl="0" indent="0" algn="ctr" rtl="0">
                        <a:lnSpc>
                          <a:spcPct val="100000"/>
                        </a:lnSpc>
                        <a:spcBef>
                          <a:spcPts val="0"/>
                        </a:spcBef>
                        <a:spcAft>
                          <a:spcPts val="0"/>
                        </a:spcAft>
                        <a:buClr>
                          <a:schemeClr val="dk1"/>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HOME Entitlements and Consortiums – 25 percent Match Required</a:t>
                      </a: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xmlns="" val="10000"/>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Winchester Consortium</a:t>
                      </a:r>
                      <a:r>
                        <a:rPr lang="en-US" sz="800" b="0" i="0" u="none" strike="noStrike" cap="none">
                          <a:solidFill>
                            <a:schemeClr val="dk1"/>
                          </a:solidFill>
                          <a:latin typeface="Times New Roman"/>
                          <a:ea typeface="Times New Roman"/>
                          <a:cs typeface="Times New Roman"/>
                          <a:sym typeface="Times New Roman"/>
                        </a:rPr>
                        <a:t> – including:</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Alexandria</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1"/>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Winchester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Chesapeake</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2"/>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Fredrick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Danville</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3"/>
                  </a:ext>
                </a:extLst>
              </a:tr>
              <a:tr h="20480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Page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Hampton</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4"/>
                  </a:ext>
                </a:extLst>
              </a:tr>
              <a:tr h="207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Clarke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Lynchburg</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5"/>
                  </a:ext>
                </a:extLst>
              </a:tr>
              <a:tr h="17145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Warren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Newport News</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6"/>
                  </a:ext>
                </a:extLst>
              </a:tr>
              <a:tr h="207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Shenandoah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Norfolk</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7"/>
                  </a:ext>
                </a:extLst>
              </a:tr>
              <a:tr h="20480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Charlottesville Consortium</a:t>
                      </a:r>
                      <a:r>
                        <a:rPr lang="en-US" sz="800" b="0" i="0" u="none" strike="noStrike" cap="none">
                          <a:solidFill>
                            <a:schemeClr val="dk1"/>
                          </a:solidFill>
                          <a:latin typeface="Times New Roman"/>
                          <a:ea typeface="Times New Roman"/>
                          <a:cs typeface="Times New Roman"/>
                          <a:sym typeface="Times New Roman"/>
                        </a:rPr>
                        <a:t> - including</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Portsmouth</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8"/>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Charlottesville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Richmond</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09"/>
                  </a:ext>
                </a:extLst>
              </a:tr>
              <a:tr h="207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Albemarle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Roanoke City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0"/>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Fluvanna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Virginia Beach</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1"/>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Greene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Arlington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2"/>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Louisa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Chesterfield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3"/>
                  </a:ext>
                </a:extLst>
              </a:tr>
              <a:tr h="23020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Nelson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Fairfax County </a:t>
                      </a:r>
                      <a:r>
                        <a:rPr lang="en-US" sz="800" b="0" i="0" u="none" strike="noStrike" cap="none">
                          <a:solidFill>
                            <a:schemeClr val="dk1"/>
                          </a:solidFill>
                          <a:latin typeface="Times New Roman"/>
                          <a:ea typeface="Times New Roman"/>
                          <a:cs typeface="Times New Roman"/>
                          <a:sym typeface="Times New Roman"/>
                        </a:rPr>
                        <a:t>-including</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4"/>
                  </a:ext>
                </a:extLst>
              </a:tr>
              <a:tr h="207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New River Consortium</a:t>
                      </a:r>
                      <a:r>
                        <a:rPr lang="en-US" sz="800" b="0" i="0" u="none" strike="noStrike" cap="none">
                          <a:solidFill>
                            <a:schemeClr val="dk1"/>
                          </a:solidFill>
                          <a:latin typeface="Times New Roman"/>
                          <a:ea typeface="Times New Roman"/>
                          <a:cs typeface="Times New Roman"/>
                          <a:sym typeface="Times New Roman"/>
                        </a:rPr>
                        <a:t>– including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Fairfax City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5"/>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Radford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Falls Church</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6"/>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Giles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Henrico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7"/>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Montgomery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Prince William County </a:t>
                      </a:r>
                      <a:r>
                        <a:rPr lang="en-US" sz="800" b="0" i="0" u="none" strike="noStrike" cap="none">
                          <a:solidFill>
                            <a:schemeClr val="dk1"/>
                          </a:solidFill>
                          <a:latin typeface="Times New Roman"/>
                          <a:ea typeface="Times New Roman"/>
                          <a:cs typeface="Times New Roman"/>
                          <a:sym typeface="Times New Roman"/>
                        </a:rPr>
                        <a:t>–including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8"/>
                  </a:ext>
                </a:extLst>
              </a:tr>
              <a:tr h="17145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Pulaski County</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Manassas</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19"/>
                  </a:ext>
                </a:extLst>
              </a:tr>
              <a:tr h="2063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Blacksburg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Manassas Park</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0"/>
                  </a:ext>
                </a:extLst>
              </a:tr>
              <a:tr h="180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Christiansburg</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Bristol City (member of Tennessee consortium)</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1"/>
                  </a:ext>
                </a:extLst>
              </a:tr>
              <a:tr h="180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Suffolk Consortium </a:t>
                      </a:r>
                      <a:r>
                        <a:rPr lang="en-US" sz="800" b="0" i="0" u="none" strike="noStrike" cap="none">
                          <a:solidFill>
                            <a:schemeClr val="dk1"/>
                          </a:solidFill>
                          <a:latin typeface="Times New Roman"/>
                          <a:ea typeface="Times New Roman"/>
                          <a:cs typeface="Times New Roman"/>
                          <a:sym typeface="Times New Roman"/>
                        </a:rPr>
                        <a:t>–including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2"/>
                  </a:ext>
                </a:extLst>
              </a:tr>
              <a:tr h="180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Suffolk</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3"/>
                  </a:ext>
                </a:extLst>
              </a:tr>
              <a:tr h="268300">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Isle of Wight</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4"/>
                  </a:ext>
                </a:extLst>
              </a:tr>
              <a:tr h="1809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     Franklin City </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5"/>
                  </a:ext>
                </a:extLst>
              </a:tr>
              <a:tr h="182575">
                <a:tc>
                  <a:txBody>
                    <a:bodyPr/>
                    <a:lstStyle/>
                    <a:p>
                      <a:pPr marL="0" marR="0" lvl="0" indent="0" algn="l" rtl="0">
                        <a:lnSpc>
                          <a:spcPct val="100000"/>
                        </a:lnSpc>
                        <a:spcBef>
                          <a:spcPts val="0"/>
                        </a:spcBef>
                        <a:spcAft>
                          <a:spcPts val="0"/>
                        </a:spcAft>
                        <a:buClr>
                          <a:schemeClr val="dk1"/>
                        </a:buClr>
                        <a:buSzPts val="800"/>
                        <a:buFont typeface="Times New Roman"/>
                        <a:buNone/>
                      </a:pPr>
                      <a:r>
                        <a:rPr lang="en-US" sz="800" b="1" i="0" u="none" strike="noStrike" cap="none">
                          <a:solidFill>
                            <a:schemeClr val="dk1"/>
                          </a:solidFill>
                          <a:latin typeface="Times New Roman"/>
                          <a:ea typeface="Times New Roman"/>
                          <a:cs typeface="Times New Roman"/>
                          <a:sym typeface="Times New Roman"/>
                        </a:rPr>
                        <a:t>     </a:t>
                      </a:r>
                      <a:r>
                        <a:rPr lang="en-US" sz="800" b="0" i="0" u="none" strike="noStrike" cap="none">
                          <a:solidFill>
                            <a:schemeClr val="dk1"/>
                          </a:solidFill>
                          <a:latin typeface="Times New Roman"/>
                          <a:ea typeface="Times New Roman"/>
                          <a:cs typeface="Times New Roman"/>
                          <a:sym typeface="Times New Roman"/>
                        </a:rPr>
                        <a:t>Southampton</a:t>
                      </a: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chemeClr val="dk1"/>
                        </a:solidFill>
                        <a:latin typeface="Arial"/>
                        <a:ea typeface="Arial"/>
                        <a:cs typeface="Arial"/>
                        <a:sym typeface="Arial"/>
                      </a:endParaRPr>
                    </a:p>
                  </a:txBody>
                  <a:tcPr marL="91450" marR="91450" marT="45725" marB="45725">
                    <a:lnL w="12700" cap="flat" cmpd="sng">
                      <a:solidFill>
                        <a:srgbClr val="010000"/>
                      </a:solidFill>
                      <a:prstDash val="solid"/>
                      <a:round/>
                      <a:headEnd type="none" w="sm" len="sm"/>
                      <a:tailEnd type="none" w="sm" len="sm"/>
                    </a:lnL>
                    <a:lnR w="12700" cap="flat" cmpd="sng">
                      <a:solidFill>
                        <a:srgbClr val="010000"/>
                      </a:solidFill>
                      <a:prstDash val="solid"/>
                      <a:round/>
                      <a:headEnd type="none" w="sm" len="sm"/>
                      <a:tailEnd type="none" w="sm" len="sm"/>
                    </a:lnR>
                    <a:lnT w="12700" cap="flat" cmpd="sng">
                      <a:solidFill>
                        <a:srgbClr val="010000"/>
                      </a:solidFill>
                      <a:prstDash val="solid"/>
                      <a:round/>
                      <a:headEnd type="none" w="sm" len="sm"/>
                      <a:tailEnd type="none" w="sm" len="sm"/>
                    </a:lnT>
                    <a:lnB w="12700" cap="flat" cmpd="sng">
                      <a:solidFill>
                        <a:srgbClr val="010000"/>
                      </a:solidFill>
                      <a:prstDash val="solid"/>
                      <a:round/>
                      <a:headEnd type="none" w="sm" len="sm"/>
                      <a:tailEnd type="none" w="sm" len="sm"/>
                    </a:lnB>
                  </a:tcPr>
                </a:tc>
                <a:extLst>
                  <a:ext uri="{0D108BD9-81ED-4DB2-BD59-A6C34878D82A}">
                    <a16:rowId xmlns:a16="http://schemas.microsoft.com/office/drawing/2014/main" xmlns="" val="1002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National Housing Trust Fund (NHTF)</a:t>
            </a:r>
            <a:endParaRPr/>
          </a:p>
        </p:txBody>
      </p:sp>
      <p:sp>
        <p:nvSpPr>
          <p:cNvPr id="385" name="Google Shape;385;p3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0"/>
              </a:spcBef>
              <a:spcAft>
                <a:spcPts val="0"/>
              </a:spcAft>
              <a:buSzPts val="2000"/>
              <a:buFont typeface="Arial"/>
              <a:buChar char="•"/>
            </a:pPr>
            <a:r>
              <a:rPr lang="en-US" dirty="0"/>
              <a:t>3% Rate</a:t>
            </a:r>
            <a:endParaRPr dirty="0"/>
          </a:p>
          <a:p>
            <a:pPr marL="285750" lvl="0" indent="-285750" algn="l" rtl="0">
              <a:lnSpc>
                <a:spcPct val="90000"/>
              </a:lnSpc>
              <a:spcBef>
                <a:spcPts val="1400"/>
              </a:spcBef>
              <a:spcAft>
                <a:spcPts val="0"/>
              </a:spcAft>
              <a:buSzPts val="2000"/>
              <a:buFont typeface="Arial"/>
              <a:buChar char="•"/>
            </a:pPr>
            <a:r>
              <a:rPr lang="en-US" b="1" u="sng" dirty="0"/>
              <a:t>NOT ELIGIBLE </a:t>
            </a:r>
            <a:r>
              <a:rPr lang="en-US" dirty="0"/>
              <a:t>for homeownership project</a:t>
            </a:r>
            <a:endParaRPr dirty="0"/>
          </a:p>
          <a:p>
            <a:pPr marL="285750" lvl="0" indent="-285750" algn="l" rtl="0">
              <a:lnSpc>
                <a:spcPct val="90000"/>
              </a:lnSpc>
              <a:spcBef>
                <a:spcPts val="1400"/>
              </a:spcBef>
              <a:spcAft>
                <a:spcPts val="0"/>
              </a:spcAft>
              <a:buSzPts val="2000"/>
              <a:buFont typeface="Arial"/>
              <a:buChar char="•"/>
            </a:pPr>
            <a:r>
              <a:rPr lang="en-US" dirty="0"/>
              <a:t>30 year compliance period for new construction</a:t>
            </a:r>
            <a:endParaRPr dirty="0"/>
          </a:p>
          <a:p>
            <a:pPr marL="285750" lvl="0" indent="-285750" algn="l" rtl="0">
              <a:lnSpc>
                <a:spcPct val="90000"/>
              </a:lnSpc>
              <a:spcBef>
                <a:spcPts val="1400"/>
              </a:spcBef>
              <a:spcAft>
                <a:spcPts val="0"/>
              </a:spcAft>
              <a:buSzPts val="2000"/>
              <a:buFont typeface="Arial"/>
              <a:buChar char="•"/>
            </a:pPr>
            <a:r>
              <a:rPr lang="en-US" dirty="0"/>
              <a:t>30 year compliance period for rehabilitation</a:t>
            </a:r>
            <a:endParaRPr dirty="0"/>
          </a:p>
          <a:p>
            <a:pPr marL="285750" lvl="0" indent="-285750" algn="l" rtl="0">
              <a:lnSpc>
                <a:spcPct val="90000"/>
              </a:lnSpc>
              <a:spcBef>
                <a:spcPts val="1400"/>
              </a:spcBef>
              <a:spcAft>
                <a:spcPts val="0"/>
              </a:spcAft>
              <a:buSzPts val="2000"/>
              <a:buFont typeface="Arial"/>
              <a:buChar char="•"/>
            </a:pPr>
            <a:r>
              <a:rPr lang="en-US" dirty="0"/>
              <a:t>Interest only payments throughout term of compliance period</a:t>
            </a:r>
            <a:endParaRPr dirty="0"/>
          </a:p>
          <a:p>
            <a:pPr marL="285750" lvl="0" indent="-285750" algn="l" rtl="0">
              <a:lnSpc>
                <a:spcPct val="90000"/>
              </a:lnSpc>
              <a:spcBef>
                <a:spcPts val="1400"/>
              </a:spcBef>
              <a:spcAft>
                <a:spcPts val="0"/>
              </a:spcAft>
              <a:buSzPts val="2000"/>
              <a:buFont typeface="Arial"/>
              <a:buChar char="•"/>
            </a:pPr>
            <a:r>
              <a:rPr lang="en-US" dirty="0"/>
              <a:t>Balloon payment w/ optional forgiveness at end of compliance period</a:t>
            </a:r>
            <a:endParaRPr dirty="0"/>
          </a:p>
          <a:p>
            <a:pPr marL="285750" lvl="0" indent="-285750" algn="l" rtl="0">
              <a:lnSpc>
                <a:spcPct val="90000"/>
              </a:lnSpc>
              <a:spcBef>
                <a:spcPts val="1400"/>
              </a:spcBef>
              <a:spcAft>
                <a:spcPts val="0"/>
              </a:spcAft>
              <a:buSzPts val="2000"/>
              <a:buFont typeface="Arial"/>
              <a:buChar char="•"/>
            </a:pPr>
            <a:r>
              <a:rPr lang="en-US" dirty="0"/>
              <a:t>MUST target 30% or below AMI </a:t>
            </a:r>
            <a:endParaRPr dirty="0"/>
          </a:p>
          <a:p>
            <a:pPr marL="285750" lvl="0" indent="-285750" algn="l" rtl="0">
              <a:lnSpc>
                <a:spcPct val="90000"/>
              </a:lnSpc>
              <a:spcBef>
                <a:spcPts val="1400"/>
              </a:spcBef>
              <a:spcAft>
                <a:spcPts val="0"/>
              </a:spcAft>
              <a:buSzPts val="2000"/>
              <a:buFont typeface="Arial"/>
              <a:buChar char="•"/>
            </a:pPr>
            <a:r>
              <a:rPr lang="en-US" dirty="0"/>
              <a:t>Specific “floating” units must be set aside for ELI tenants</a:t>
            </a:r>
            <a:endParaRPr dirty="0"/>
          </a:p>
          <a:p>
            <a:pPr marL="91440" lvl="0" indent="0" algn="l" rtl="0">
              <a:lnSpc>
                <a:spcPct val="90000"/>
              </a:lnSpc>
              <a:spcBef>
                <a:spcPts val="1400"/>
              </a:spcBef>
              <a:spcAft>
                <a:spcPts val="0"/>
              </a:spcAft>
              <a:buClr>
                <a:srgbClr val="3F3F3F"/>
              </a:buClr>
              <a:buSzPts val="2000"/>
              <a:buFont typeface="Arial"/>
              <a:buNone/>
            </a:pPr>
            <a:endParaRPr dirty="0"/>
          </a:p>
        </p:txBody>
      </p:sp>
      <p:sp>
        <p:nvSpPr>
          <p:cNvPr id="386" name="Google Shape;386;p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36</a:t>
            </a:fld>
            <a:endParaRPr>
              <a:solidFill>
                <a:srgbClr val="41414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Virginia Housing Trust Fund</a:t>
            </a:r>
            <a:br>
              <a:rPr lang="en-US"/>
            </a:br>
            <a:r>
              <a:rPr lang="en-US"/>
              <a:t>(VHTF)</a:t>
            </a:r>
            <a:endParaRPr/>
          </a:p>
        </p:txBody>
      </p:sp>
      <p:sp>
        <p:nvSpPr>
          <p:cNvPr id="392" name="Google Shape;392;p3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0"/>
              </a:spcBef>
              <a:spcAft>
                <a:spcPts val="0"/>
              </a:spcAft>
              <a:buSzPts val="2000"/>
              <a:buFont typeface="Arial"/>
              <a:buChar char="•"/>
            </a:pPr>
            <a:r>
              <a:rPr lang="en-US"/>
              <a:t>3% Rate</a:t>
            </a:r>
            <a:endParaRPr/>
          </a:p>
          <a:p>
            <a:pPr marL="285750" lvl="0" indent="-285750" algn="l" rtl="0">
              <a:lnSpc>
                <a:spcPct val="90000"/>
              </a:lnSpc>
              <a:spcBef>
                <a:spcPts val="1400"/>
              </a:spcBef>
              <a:spcAft>
                <a:spcPts val="0"/>
              </a:spcAft>
              <a:buSzPts val="2000"/>
              <a:buFont typeface="Arial"/>
              <a:buChar char="•"/>
            </a:pPr>
            <a:r>
              <a:rPr lang="en-US"/>
              <a:t>30 year compliance period for new construction</a:t>
            </a:r>
            <a:endParaRPr/>
          </a:p>
          <a:p>
            <a:pPr marL="285750" lvl="0" indent="-285750" algn="l" rtl="0">
              <a:lnSpc>
                <a:spcPct val="90000"/>
              </a:lnSpc>
              <a:spcBef>
                <a:spcPts val="1400"/>
              </a:spcBef>
              <a:spcAft>
                <a:spcPts val="0"/>
              </a:spcAft>
              <a:buSzPts val="2000"/>
              <a:buFont typeface="Arial"/>
              <a:buChar char="•"/>
            </a:pPr>
            <a:r>
              <a:rPr lang="en-US"/>
              <a:t>30 year compliance period for rehabilitation</a:t>
            </a:r>
            <a:endParaRPr/>
          </a:p>
          <a:p>
            <a:pPr marL="285750" lvl="0" indent="-285750" algn="l" rtl="0">
              <a:lnSpc>
                <a:spcPct val="90000"/>
              </a:lnSpc>
              <a:spcBef>
                <a:spcPts val="1400"/>
              </a:spcBef>
              <a:spcAft>
                <a:spcPts val="0"/>
              </a:spcAft>
              <a:buSzPts val="2000"/>
              <a:buFont typeface="Arial"/>
              <a:buChar char="•"/>
            </a:pPr>
            <a:r>
              <a:rPr lang="en-US"/>
              <a:t>Interest only payments throughout term of compliance period</a:t>
            </a:r>
            <a:endParaRPr/>
          </a:p>
          <a:p>
            <a:pPr marL="285750" lvl="0" indent="-285750" algn="l" rtl="0">
              <a:lnSpc>
                <a:spcPct val="90000"/>
              </a:lnSpc>
              <a:spcBef>
                <a:spcPts val="1400"/>
              </a:spcBef>
              <a:spcAft>
                <a:spcPts val="0"/>
              </a:spcAft>
              <a:buSzPts val="2000"/>
              <a:buFont typeface="Arial"/>
              <a:buChar char="•"/>
            </a:pPr>
            <a:r>
              <a:rPr lang="en-US"/>
              <a:t>Balloon payment at end of compliance period</a:t>
            </a:r>
            <a:endParaRPr/>
          </a:p>
          <a:p>
            <a:pPr marL="285750" lvl="0" indent="-285750" algn="l" rtl="0">
              <a:lnSpc>
                <a:spcPct val="90000"/>
              </a:lnSpc>
              <a:spcBef>
                <a:spcPts val="1400"/>
              </a:spcBef>
              <a:spcAft>
                <a:spcPts val="0"/>
              </a:spcAft>
              <a:buSzPts val="2000"/>
              <a:buFont typeface="Arial"/>
              <a:buChar char="•"/>
            </a:pPr>
            <a:r>
              <a:rPr lang="en-US"/>
              <a:t>Homeownership projects are eligible</a:t>
            </a:r>
            <a:endParaRPr/>
          </a:p>
          <a:p>
            <a:pPr marL="91440" lvl="0" indent="0" algn="l" rtl="0">
              <a:lnSpc>
                <a:spcPct val="90000"/>
              </a:lnSpc>
              <a:spcBef>
                <a:spcPts val="1400"/>
              </a:spcBef>
              <a:spcAft>
                <a:spcPts val="0"/>
              </a:spcAft>
              <a:buSzPts val="2000"/>
              <a:buNone/>
            </a:pPr>
            <a:endParaRPr/>
          </a:p>
        </p:txBody>
      </p:sp>
      <p:sp>
        <p:nvSpPr>
          <p:cNvPr id="393" name="Google Shape;393;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37</a:t>
            </a:fld>
            <a:endParaRPr>
              <a:solidFill>
                <a:srgbClr val="41414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Affordable and Special Needs (ASNH) Funding Sources </a:t>
            </a:r>
            <a:endParaRPr/>
          </a:p>
        </p:txBody>
      </p:sp>
      <p:sp>
        <p:nvSpPr>
          <p:cNvPr id="400" name="Google Shape;400;p3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38</a:t>
            </a:fld>
            <a:endParaRPr>
              <a:solidFill>
                <a:srgbClr val="41414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23930972"/>
              </p:ext>
            </p:extLst>
          </p:nvPr>
        </p:nvGraphicFramePr>
        <p:xfrm>
          <a:off x="788377" y="1954111"/>
          <a:ext cx="7543800" cy="3869072"/>
        </p:xfrm>
        <a:graphic>
          <a:graphicData uri="http://schemas.openxmlformats.org/drawingml/2006/table">
            <a:tbl>
              <a:tblPr firstRow="1" bandRow="1">
                <a:tableStyleId>{2ADFAE5C-0C51-44F3-AE8C-96149703D466}</a:tableStyleId>
              </a:tblPr>
              <a:tblGrid>
                <a:gridCol w="3771900">
                  <a:extLst>
                    <a:ext uri="{9D8B030D-6E8A-4147-A177-3AD203B41FA5}">
                      <a16:colId xmlns:a16="http://schemas.microsoft.com/office/drawing/2014/main" xmlns="" val="2833057385"/>
                    </a:ext>
                  </a:extLst>
                </a:gridCol>
                <a:gridCol w="3771900">
                  <a:extLst>
                    <a:ext uri="{9D8B030D-6E8A-4147-A177-3AD203B41FA5}">
                      <a16:colId xmlns:a16="http://schemas.microsoft.com/office/drawing/2014/main" xmlns="" val="1660007713"/>
                    </a:ext>
                  </a:extLst>
                </a:gridCol>
              </a:tblGrid>
              <a:tr h="460754">
                <a:tc gridSpan="2">
                  <a:txBody>
                    <a:bodyPr/>
                    <a:lstStyle/>
                    <a:p>
                      <a:pPr algn="ctr"/>
                      <a:r>
                        <a:rPr lang="en-US" sz="1600" dirty="0" smtClean="0">
                          <a:solidFill>
                            <a:schemeClr val="bg1"/>
                          </a:solidFill>
                        </a:rPr>
                        <a:t>2021-2022 ASNH</a:t>
                      </a:r>
                      <a:endParaRPr lang="en-US" sz="16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xmlns="" val="1211659747"/>
                  </a:ext>
                </a:extLst>
              </a:tr>
              <a:tr h="460754">
                <a:tc>
                  <a:txBody>
                    <a:bodyPr/>
                    <a:lstStyle/>
                    <a:p>
                      <a:pPr algn="ctr"/>
                      <a:r>
                        <a:rPr lang="en-US" sz="1600" b="1" smtClean="0">
                          <a:solidFill>
                            <a:schemeClr val="bg1"/>
                          </a:solidFill>
                        </a:rPr>
                        <a:t>Source</a:t>
                      </a:r>
                      <a:endParaRPr lang="en-US" sz="1600" b="1" dirty="0">
                        <a:solidFill>
                          <a:schemeClr val="bg1"/>
                        </a:solidFill>
                      </a:endParaRPr>
                    </a:p>
                  </a:txBody>
                  <a:tcPr>
                    <a:solidFill>
                      <a:schemeClr val="accent2"/>
                    </a:solidFill>
                  </a:tcPr>
                </a:tc>
                <a:tc>
                  <a:txBody>
                    <a:bodyPr/>
                    <a:lstStyle/>
                    <a:p>
                      <a:pPr algn="ctr"/>
                      <a:r>
                        <a:rPr lang="en-US" sz="1600" b="1" dirty="0" smtClean="0">
                          <a:solidFill>
                            <a:schemeClr val="bg1"/>
                          </a:solidFill>
                        </a:rPr>
                        <a:t>Amount*</a:t>
                      </a:r>
                      <a:endParaRPr lang="en-US" sz="1600" b="1" dirty="0">
                        <a:solidFill>
                          <a:schemeClr val="bg1"/>
                        </a:solidFill>
                      </a:endParaRPr>
                    </a:p>
                  </a:txBody>
                  <a:tcPr>
                    <a:solidFill>
                      <a:schemeClr val="accent2"/>
                    </a:solidFill>
                  </a:tcPr>
                </a:tc>
                <a:extLst>
                  <a:ext uri="{0D108BD9-81ED-4DB2-BD59-A6C34878D82A}">
                    <a16:rowId xmlns:a16="http://schemas.microsoft.com/office/drawing/2014/main" xmlns="" val="3022269284"/>
                  </a:ext>
                </a:extLst>
              </a:tr>
              <a:tr h="460754">
                <a:tc>
                  <a:txBody>
                    <a:bodyPr/>
                    <a:lstStyle/>
                    <a:p>
                      <a:r>
                        <a:rPr lang="en-US" sz="1600" dirty="0" smtClean="0"/>
                        <a:t>HOME</a:t>
                      </a:r>
                      <a:endParaRPr lang="en-US" sz="1600" dirty="0"/>
                    </a:p>
                  </a:txBody>
                  <a:tcPr/>
                </a:tc>
                <a:tc>
                  <a:txBody>
                    <a:bodyPr/>
                    <a:lstStyle/>
                    <a:p>
                      <a:pPr algn="r"/>
                      <a:r>
                        <a:rPr lang="en-US" b="1" dirty="0" smtClean="0"/>
                        <a:t>$8,616,057</a:t>
                      </a:r>
                      <a:endParaRPr lang="en-US" b="1" dirty="0"/>
                    </a:p>
                  </a:txBody>
                  <a:tcPr/>
                </a:tc>
                <a:extLst>
                  <a:ext uri="{0D108BD9-81ED-4DB2-BD59-A6C34878D82A}">
                    <a16:rowId xmlns:a16="http://schemas.microsoft.com/office/drawing/2014/main" xmlns="" val="3659495516"/>
                  </a:ext>
                </a:extLst>
              </a:tr>
              <a:tr h="460754">
                <a:tc>
                  <a:txBody>
                    <a:bodyPr/>
                    <a:lstStyle/>
                    <a:p>
                      <a:r>
                        <a:rPr lang="en-US" sz="1600" smtClean="0"/>
                        <a:t>State Housing Trust Fund</a:t>
                      </a:r>
                      <a:endParaRPr lang="en-US" sz="1600" dirty="0"/>
                    </a:p>
                  </a:txBody>
                  <a:tcPr/>
                </a:tc>
                <a:tc>
                  <a:txBody>
                    <a:bodyPr/>
                    <a:lstStyle/>
                    <a:p>
                      <a:pPr algn="r"/>
                      <a:r>
                        <a:rPr lang="en-US" b="1" dirty="0" smtClean="0"/>
                        <a:t>$</a:t>
                      </a:r>
                      <a:r>
                        <a:rPr lang="en-US" b="1" dirty="0" smtClean="0"/>
                        <a:t>39,000,000*</a:t>
                      </a:r>
                      <a:endParaRPr lang="en-US" b="1" dirty="0"/>
                    </a:p>
                  </a:txBody>
                  <a:tcPr/>
                </a:tc>
                <a:extLst>
                  <a:ext uri="{0D108BD9-81ED-4DB2-BD59-A6C34878D82A}">
                    <a16:rowId xmlns:a16="http://schemas.microsoft.com/office/drawing/2014/main" xmlns="" val="165962130"/>
                  </a:ext>
                </a:extLst>
              </a:tr>
              <a:tr h="460754">
                <a:tc>
                  <a:txBody>
                    <a:bodyPr/>
                    <a:lstStyle/>
                    <a:p>
                      <a:r>
                        <a:rPr lang="en-US" sz="1600" smtClean="0"/>
                        <a:t>National Housing Trust Fund</a:t>
                      </a:r>
                      <a:endParaRPr lang="en-US" sz="1600" dirty="0"/>
                    </a:p>
                  </a:txBody>
                  <a:tcPr/>
                </a:tc>
                <a:tc>
                  <a:txBody>
                    <a:bodyPr/>
                    <a:lstStyle/>
                    <a:p>
                      <a:pPr algn="r"/>
                      <a:r>
                        <a:rPr lang="en-US" b="1" dirty="0" smtClean="0"/>
                        <a:t>$12,906,027</a:t>
                      </a:r>
                      <a:endParaRPr lang="en-US" b="1" dirty="0"/>
                    </a:p>
                  </a:txBody>
                  <a:tcPr/>
                </a:tc>
                <a:extLst>
                  <a:ext uri="{0D108BD9-81ED-4DB2-BD59-A6C34878D82A}">
                    <a16:rowId xmlns:a16="http://schemas.microsoft.com/office/drawing/2014/main" xmlns="" val="3135424639"/>
                  </a:ext>
                </a:extLst>
              </a:tr>
              <a:tr h="460754">
                <a:tc>
                  <a:txBody>
                    <a:bodyPr/>
                    <a:lstStyle/>
                    <a:p>
                      <a:r>
                        <a:rPr lang="en-US" sz="1600" smtClean="0"/>
                        <a:t>State Permanent Supportive Housing</a:t>
                      </a:r>
                      <a:endParaRPr lang="en-US" sz="1600" dirty="0"/>
                    </a:p>
                  </a:txBody>
                  <a:tcPr/>
                </a:tc>
                <a:tc>
                  <a:txBody>
                    <a:bodyPr/>
                    <a:lstStyle/>
                    <a:p>
                      <a:pPr algn="r"/>
                      <a:r>
                        <a:rPr lang="en-US" b="1" dirty="0" smtClean="0"/>
                        <a:t>$500,000</a:t>
                      </a:r>
                      <a:endParaRPr lang="en-US" b="1" dirty="0"/>
                    </a:p>
                  </a:txBody>
                  <a:tcPr/>
                </a:tc>
                <a:extLst>
                  <a:ext uri="{0D108BD9-81ED-4DB2-BD59-A6C34878D82A}">
                    <a16:rowId xmlns:a16="http://schemas.microsoft.com/office/drawing/2014/main" xmlns="" val="3191312534"/>
                  </a:ext>
                </a:extLst>
              </a:tr>
              <a:tr h="643794">
                <a:tc>
                  <a:txBody>
                    <a:bodyPr/>
                    <a:lstStyle/>
                    <a:p>
                      <a:r>
                        <a:rPr lang="en-US" sz="1600" dirty="0" smtClean="0"/>
                        <a:t>Housing</a:t>
                      </a:r>
                      <a:r>
                        <a:rPr lang="en-US" sz="1600" baseline="0" dirty="0" smtClean="0"/>
                        <a:t> Innovations in Energy Efficiency (HIEE)</a:t>
                      </a:r>
                      <a:endParaRPr lang="en-US" sz="1600" dirty="0"/>
                    </a:p>
                  </a:txBody>
                  <a:tcPr/>
                </a:tc>
                <a:tc>
                  <a:txBody>
                    <a:bodyPr/>
                    <a:lstStyle/>
                    <a:p>
                      <a:pPr algn="r"/>
                      <a:r>
                        <a:rPr lang="en-US" b="1" dirty="0" smtClean="0"/>
                        <a:t>$</a:t>
                      </a:r>
                      <a:r>
                        <a:rPr lang="en-US" b="1" dirty="0" smtClean="0"/>
                        <a:t>27,000,000*</a:t>
                      </a:r>
                      <a:endParaRPr lang="en-US" b="1" dirty="0"/>
                    </a:p>
                  </a:txBody>
                  <a:tcPr/>
                </a:tc>
                <a:extLst>
                  <a:ext uri="{0D108BD9-81ED-4DB2-BD59-A6C34878D82A}">
                    <a16:rowId xmlns:a16="http://schemas.microsoft.com/office/drawing/2014/main" xmlns="" val="2212565258"/>
                  </a:ext>
                </a:extLst>
              </a:tr>
              <a:tr h="460754">
                <a:tc>
                  <a:txBody>
                    <a:bodyPr/>
                    <a:lstStyle/>
                    <a:p>
                      <a:r>
                        <a:rPr lang="en-US" sz="1600" b="1" i="1" dirty="0" smtClean="0"/>
                        <a:t>*Figures are approximate</a:t>
                      </a:r>
                      <a:endParaRPr lang="en-US" sz="1600" b="1" i="1" dirty="0"/>
                    </a:p>
                  </a:txBody>
                  <a:tcPr/>
                </a:tc>
                <a:tc>
                  <a:txBody>
                    <a:bodyPr/>
                    <a:lstStyle/>
                    <a:p>
                      <a:pPr algn="r"/>
                      <a:r>
                        <a:rPr lang="en-US" b="1" dirty="0" smtClean="0"/>
                        <a:t>Total=                                                    </a:t>
                      </a:r>
                      <a:r>
                        <a:rPr lang="en-US" b="1" dirty="0" smtClean="0"/>
                        <a:t>$88,022,084</a:t>
                      </a:r>
                      <a:endParaRPr lang="en-US" b="1" dirty="0"/>
                    </a:p>
                  </a:txBody>
                  <a:tcPr/>
                </a:tc>
                <a:extLst>
                  <a:ext uri="{0D108BD9-81ED-4DB2-BD59-A6C34878D82A}">
                    <a16:rowId xmlns:a16="http://schemas.microsoft.com/office/drawing/2014/main" xmlns="" val="374958235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3600"/>
              <a:buFont typeface="Calibri"/>
              <a:buNone/>
            </a:pPr>
            <a:r>
              <a:rPr lang="en-US" sz="3600"/>
              <a:t>Housing Innovations in Energy Efficiency</a:t>
            </a:r>
            <a:br>
              <a:rPr lang="en-US" sz="3600"/>
            </a:br>
            <a:r>
              <a:rPr lang="en-US" sz="3600"/>
              <a:t>(HIEE)</a:t>
            </a:r>
            <a:endParaRPr sz="3600"/>
          </a:p>
        </p:txBody>
      </p:sp>
      <p:sp>
        <p:nvSpPr>
          <p:cNvPr id="409" name="Google Shape;409;p3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414141"/>
              </a:buClr>
              <a:buSzPts val="1050"/>
              <a:buFont typeface="Calibri"/>
              <a:buNone/>
            </a:pPr>
            <a:fld id="{00000000-1234-1234-1234-123412341234}" type="slidenum">
              <a:rPr lang="en-US" sz="1050" b="0" i="0" u="none" strike="noStrike" cap="none">
                <a:solidFill>
                  <a:srgbClr val="414141"/>
                </a:solidFill>
                <a:latin typeface="Calibri"/>
                <a:ea typeface="Calibri"/>
                <a:cs typeface="Calibri"/>
                <a:sym typeface="Calibri"/>
              </a:rPr>
              <a:t>39</a:t>
            </a:fld>
            <a:endParaRPr sz="1050" b="0" i="0" u="none" strike="noStrike" cap="none">
              <a:solidFill>
                <a:srgbClr val="414141"/>
              </a:solidFill>
              <a:latin typeface="Calibri"/>
              <a:ea typeface="Calibri"/>
              <a:cs typeface="Calibri"/>
              <a:sym typeface="Calibri"/>
            </a:endParaRPr>
          </a:p>
        </p:txBody>
      </p:sp>
      <p:sp>
        <p:nvSpPr>
          <p:cNvPr id="7" name="Content Placeholder 2"/>
          <p:cNvSpPr>
            <a:spLocks noGrp="1"/>
          </p:cNvSpPr>
          <p:nvPr>
            <p:ph type="body" idx="1"/>
          </p:nvPr>
        </p:nvSpPr>
        <p:spPr>
          <a:xfrm>
            <a:off x="822959" y="1845734"/>
            <a:ext cx="7586404" cy="4388012"/>
          </a:xfrm>
        </p:spPr>
        <p:txBody>
          <a:bodyPr>
            <a:normAutofit fontScale="85000" lnSpcReduction="10000"/>
          </a:bodyPr>
          <a:lstStyle/>
          <a:p>
            <a:pPr marL="285750" lvl="0" indent="-266700">
              <a:spcBef>
                <a:spcPts val="0"/>
              </a:spcBef>
              <a:spcAft>
                <a:spcPts val="0"/>
              </a:spcAft>
              <a:buFont typeface="Arial"/>
              <a:buChar char="•"/>
            </a:pPr>
            <a:r>
              <a:rPr lang="en-US" dirty="0"/>
              <a:t>New, dedicated state revenue source (from Regional Greenhouse Gas Initiative, or “RGGI” carbon allowance auctions) for energy efficiency in affordable housing</a:t>
            </a:r>
          </a:p>
          <a:p>
            <a:pPr marL="285750" lvl="0" indent="-266700">
              <a:spcBef>
                <a:spcPts val="1400"/>
              </a:spcBef>
              <a:spcAft>
                <a:spcPts val="0"/>
              </a:spcAft>
              <a:buFont typeface="Arial"/>
              <a:buChar char="•"/>
            </a:pPr>
            <a:r>
              <a:rPr lang="en-US" dirty="0" smtClean="0"/>
              <a:t>First RGGI auction for Virginia-based entities took place March 3, 2021</a:t>
            </a:r>
          </a:p>
          <a:p>
            <a:pPr marL="285750" lvl="0" indent="-266700">
              <a:spcBef>
                <a:spcPts val="1400"/>
              </a:spcBef>
              <a:spcAft>
                <a:spcPts val="0"/>
              </a:spcAft>
              <a:buFont typeface="Arial"/>
              <a:buChar char="•"/>
            </a:pPr>
            <a:r>
              <a:rPr lang="en-US" dirty="0" smtClean="0"/>
              <a:t>$27M</a:t>
            </a:r>
            <a:r>
              <a:rPr lang="en-US" dirty="0"/>
              <a:t> </a:t>
            </a:r>
            <a:r>
              <a:rPr lang="en-US" dirty="0" smtClean="0"/>
              <a:t>estimated </a:t>
            </a:r>
            <a:r>
              <a:rPr lang="en-US" dirty="0"/>
              <a:t>available </a:t>
            </a:r>
            <a:r>
              <a:rPr lang="en-US" dirty="0" smtClean="0"/>
              <a:t>for 2021-2022 </a:t>
            </a:r>
            <a:r>
              <a:rPr lang="en-US" dirty="0"/>
              <a:t>ASNH application round (contingent on final appropriation)</a:t>
            </a:r>
          </a:p>
          <a:p>
            <a:pPr marL="285750" lvl="0" indent="-266700">
              <a:spcBef>
                <a:spcPts val="1400"/>
              </a:spcBef>
              <a:spcAft>
                <a:spcPts val="0"/>
              </a:spcAft>
              <a:buFont typeface="Arial"/>
              <a:buChar char="•"/>
            </a:pPr>
            <a:r>
              <a:rPr lang="en-US" dirty="0"/>
              <a:t>Multi-family buildings; additional energy efficiency performance and health and safety measures required</a:t>
            </a:r>
          </a:p>
          <a:p>
            <a:pPr marL="285750" lvl="0" indent="-266700">
              <a:spcBef>
                <a:spcPts val="1400"/>
              </a:spcBef>
              <a:spcAft>
                <a:spcPts val="0"/>
              </a:spcAft>
              <a:buFont typeface="Arial"/>
              <a:buChar char="•"/>
            </a:pPr>
            <a:r>
              <a:rPr lang="en-US" dirty="0"/>
              <a:t>Income limits 80% of AMI, with focus on very low-income and communities of color</a:t>
            </a:r>
          </a:p>
          <a:p>
            <a:pPr marL="285750" lvl="0" indent="-266700">
              <a:spcBef>
                <a:spcPts val="1400"/>
              </a:spcBef>
              <a:spcAft>
                <a:spcPts val="0"/>
              </a:spcAft>
              <a:buFont typeface="Arial"/>
              <a:buChar char="•"/>
            </a:pPr>
            <a:r>
              <a:rPr lang="en-US" dirty="0"/>
              <a:t>30 year compliance period for new construction and </a:t>
            </a:r>
            <a:r>
              <a:rPr lang="en-US" dirty="0" smtClean="0"/>
              <a:t>rehabilitation</a:t>
            </a:r>
          </a:p>
          <a:p>
            <a:pPr marL="285750" lvl="0" indent="-266700">
              <a:spcBef>
                <a:spcPts val="1400"/>
              </a:spcBef>
              <a:spcAft>
                <a:spcPts val="0"/>
              </a:spcAft>
              <a:buFont typeface="Arial"/>
              <a:buChar char="•"/>
            </a:pPr>
            <a:r>
              <a:rPr lang="en-US" dirty="0" smtClean="0"/>
              <a:t>Homeownership projects follow the VHTF requirements of homeownership</a:t>
            </a:r>
            <a:endParaRPr lang="en-US" dirty="0"/>
          </a:p>
          <a:p>
            <a:pPr marL="285750" lvl="0" indent="-266700">
              <a:spcBef>
                <a:spcPts val="1400"/>
              </a:spcBef>
              <a:spcAft>
                <a:spcPts val="0"/>
              </a:spcAft>
              <a:buFont typeface="Arial"/>
              <a:buChar char="•"/>
            </a:pPr>
            <a:r>
              <a:rPr lang="en-US" dirty="0"/>
              <a:t>Zero % interest throughout term of compliance period</a:t>
            </a:r>
          </a:p>
          <a:p>
            <a:pPr marL="285750" lvl="0" indent="-266700">
              <a:spcBef>
                <a:spcPts val="1400"/>
              </a:spcBef>
              <a:spcAft>
                <a:spcPts val="0"/>
              </a:spcAft>
              <a:buFont typeface="Arial"/>
              <a:buChar char="•"/>
            </a:pPr>
            <a:r>
              <a:rPr lang="en-US" dirty="0"/>
              <a:t>Balloon payment at end of compliance period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General Guidelines</a:t>
            </a:r>
            <a:endParaRPr/>
          </a:p>
        </p:txBody>
      </p:sp>
      <p:sp>
        <p:nvSpPr>
          <p:cNvPr id="138" name="Google Shape;138;p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Clr>
                <a:srgbClr val="3F3F3F"/>
              </a:buClr>
              <a:buSzPct val="100000"/>
              <a:buFont typeface="Arial"/>
              <a:buChar char="•"/>
            </a:pPr>
            <a:r>
              <a:rPr lang="en-US" dirty="0"/>
              <a:t> Each project should include no fewer than five units.  Projects with less than five units may only apply for the Permanent Supportive Housing funding. </a:t>
            </a:r>
            <a:endParaRPr dirty="0"/>
          </a:p>
          <a:p>
            <a:pPr marL="91440" lvl="0" indent="-117475" algn="l" rtl="0">
              <a:lnSpc>
                <a:spcPct val="90000"/>
              </a:lnSpc>
              <a:spcBef>
                <a:spcPts val="1400"/>
              </a:spcBef>
              <a:spcAft>
                <a:spcPts val="0"/>
              </a:spcAft>
              <a:buClr>
                <a:srgbClr val="3F3F3F"/>
              </a:buClr>
              <a:buSzPct val="100000"/>
              <a:buFont typeface="Arial"/>
              <a:buChar char="•"/>
            </a:pPr>
            <a:r>
              <a:rPr lang="en-US" dirty="0"/>
              <a:t> The maximum amount of funding that can be awarded per project is:</a:t>
            </a:r>
            <a:endParaRPr dirty="0"/>
          </a:p>
          <a:p>
            <a:pPr marL="514350" lvl="0" indent="-514350" algn="l" rtl="0">
              <a:lnSpc>
                <a:spcPct val="90000"/>
              </a:lnSpc>
              <a:spcBef>
                <a:spcPts val="1400"/>
              </a:spcBef>
              <a:spcAft>
                <a:spcPts val="0"/>
              </a:spcAft>
              <a:buClr>
                <a:srgbClr val="3F3F3F"/>
              </a:buClr>
              <a:buSzPct val="100000"/>
              <a:buFont typeface="Calibri"/>
              <a:buAutoNum type="romanLcPeriod"/>
            </a:pPr>
            <a:r>
              <a:rPr lang="en-US" dirty="0"/>
              <a:t>$1,400,000 for projects w/o NHTF funds</a:t>
            </a:r>
            <a:endParaRPr dirty="0"/>
          </a:p>
          <a:p>
            <a:pPr marL="514350" lvl="0" indent="-514350" algn="l" rtl="0">
              <a:lnSpc>
                <a:spcPct val="90000"/>
              </a:lnSpc>
              <a:spcBef>
                <a:spcPts val="1400"/>
              </a:spcBef>
              <a:spcAft>
                <a:spcPts val="0"/>
              </a:spcAft>
              <a:buClr>
                <a:srgbClr val="3F3F3F"/>
              </a:buClr>
              <a:buSzPct val="100000"/>
              <a:buFont typeface="Calibri"/>
              <a:buAutoNum type="romanLcPeriod"/>
            </a:pPr>
            <a:r>
              <a:rPr lang="en-US" dirty="0"/>
              <a:t>$2,000,000 for projects w/ NHTF funds</a:t>
            </a:r>
            <a:endParaRPr dirty="0"/>
          </a:p>
          <a:p>
            <a:pPr marL="514350" lvl="0" indent="-514350" algn="l" rtl="0">
              <a:lnSpc>
                <a:spcPct val="90000"/>
              </a:lnSpc>
              <a:spcBef>
                <a:spcPts val="1400"/>
              </a:spcBef>
              <a:spcAft>
                <a:spcPts val="0"/>
              </a:spcAft>
              <a:buClr>
                <a:srgbClr val="3F3F3F"/>
              </a:buClr>
              <a:buSzPct val="100000"/>
              <a:buFont typeface="Calibri"/>
              <a:buAutoNum type="romanLcPeriod"/>
            </a:pPr>
            <a:r>
              <a:rPr lang="en-US" dirty="0"/>
              <a:t>$2,400,000 for projects w/ NHTF and PSH </a:t>
            </a:r>
            <a:r>
              <a:rPr lang="en-US" dirty="0" smtClean="0"/>
              <a:t>units</a:t>
            </a:r>
          </a:p>
          <a:p>
            <a:pPr marL="514350" lvl="0" indent="-514350" algn="l" rtl="0">
              <a:lnSpc>
                <a:spcPct val="90000"/>
              </a:lnSpc>
              <a:spcBef>
                <a:spcPts val="1400"/>
              </a:spcBef>
              <a:spcAft>
                <a:spcPts val="0"/>
              </a:spcAft>
              <a:buClr>
                <a:srgbClr val="3F3F3F"/>
              </a:buClr>
              <a:buSzPct val="100000"/>
              <a:buFont typeface="Calibri"/>
              <a:buAutoNum type="romanLcPeriod"/>
            </a:pPr>
            <a:r>
              <a:rPr lang="en-US" dirty="0" smtClean="0"/>
              <a:t>$4,400,000 for projects w/ NHTF, PSH, and HIEE</a:t>
            </a:r>
            <a:endParaRPr dirty="0"/>
          </a:p>
          <a:p>
            <a:pPr marL="91440" lvl="0" indent="-117475" algn="l" rtl="0">
              <a:lnSpc>
                <a:spcPct val="90000"/>
              </a:lnSpc>
              <a:spcBef>
                <a:spcPts val="1400"/>
              </a:spcBef>
              <a:spcAft>
                <a:spcPts val="0"/>
              </a:spcAft>
              <a:buClr>
                <a:srgbClr val="3F3F3F"/>
              </a:buClr>
              <a:buSzPct val="100000"/>
              <a:buFont typeface="Arial"/>
              <a:buChar char="•"/>
            </a:pPr>
            <a:r>
              <a:rPr lang="en-US" dirty="0"/>
              <a:t> Project caps INCLUDE awards from previous funding rounds</a:t>
            </a:r>
            <a:endParaRPr dirty="0"/>
          </a:p>
          <a:p>
            <a:pPr marL="91440" lvl="0" indent="-117475" algn="l" rtl="0">
              <a:lnSpc>
                <a:spcPct val="90000"/>
              </a:lnSpc>
              <a:spcBef>
                <a:spcPts val="1400"/>
              </a:spcBef>
              <a:spcAft>
                <a:spcPts val="0"/>
              </a:spcAft>
              <a:buClr>
                <a:srgbClr val="3F3F3F"/>
              </a:buClr>
              <a:buSzPct val="100000"/>
              <a:buFont typeface="Arial"/>
              <a:buChar char="•"/>
            </a:pPr>
            <a:r>
              <a:rPr lang="en-US" dirty="0"/>
              <a:t> </a:t>
            </a:r>
            <a:r>
              <a:rPr lang="en-US" sz="2400" dirty="0">
                <a:solidFill>
                  <a:srgbClr val="FF0000"/>
                </a:solidFill>
              </a:rPr>
              <a:t>Projects should be ready to begin construction within 6-8 months</a:t>
            </a:r>
            <a:endParaRPr dirty="0"/>
          </a:p>
          <a:p>
            <a:pPr marL="0" lvl="0" indent="0" algn="l" rtl="0">
              <a:lnSpc>
                <a:spcPct val="90000"/>
              </a:lnSpc>
              <a:spcBef>
                <a:spcPts val="1400"/>
              </a:spcBef>
              <a:spcAft>
                <a:spcPts val="0"/>
              </a:spcAft>
              <a:buClr>
                <a:srgbClr val="3F3F3F"/>
              </a:buClr>
              <a:buSzPct val="100000"/>
              <a:buNone/>
            </a:pPr>
            <a:r>
              <a:rPr lang="en-US" dirty="0"/>
              <a:t>	</a:t>
            </a:r>
            <a:endParaRPr dirty="0"/>
          </a:p>
        </p:txBody>
      </p:sp>
      <p:sp>
        <p:nvSpPr>
          <p:cNvPr id="139" name="Google Shape;139;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a:t>
            </a:fld>
            <a:endParaRPr>
              <a:solidFill>
                <a:srgbClr val="41414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0"/>
          <p:cNvSpPr txBox="1">
            <a:spLocks noGrp="1"/>
          </p:cNvSpPr>
          <p:nvPr>
            <p:ph type="title"/>
          </p:nvPr>
        </p:nvSpPr>
        <p:spPr>
          <a:xfrm>
            <a:off x="762000" y="286605"/>
            <a:ext cx="7604760" cy="10087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ct val="100000"/>
              <a:buFont typeface="Calibri"/>
              <a:buNone/>
            </a:pPr>
            <a:r>
              <a:rPr lang="en-US" sz="3600"/>
              <a:t/>
            </a:r>
            <a:br>
              <a:rPr lang="en-US" sz="3600"/>
            </a:br>
            <a:r>
              <a:rPr lang="en-US" sz="4400"/>
              <a:t>HIEE Performance Requirements</a:t>
            </a:r>
            <a:endParaRPr sz="4400"/>
          </a:p>
        </p:txBody>
      </p:sp>
      <p:sp>
        <p:nvSpPr>
          <p:cNvPr id="415" name="Google Shape;415;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414141"/>
              </a:buClr>
              <a:buSzPts val="1050"/>
              <a:buFont typeface="Calibri"/>
              <a:buNone/>
            </a:pPr>
            <a:fld id="{00000000-1234-1234-1234-123412341234}" type="slidenum">
              <a:rPr lang="en-US" sz="1050" b="0" i="0" u="none" strike="noStrike" cap="none">
                <a:solidFill>
                  <a:srgbClr val="414141"/>
                </a:solidFill>
                <a:latin typeface="Calibri"/>
                <a:ea typeface="Calibri"/>
                <a:cs typeface="Calibri"/>
                <a:sym typeface="Calibri"/>
              </a:rPr>
              <a:t>40</a:t>
            </a:fld>
            <a:endParaRPr sz="1050" b="0" i="0" u="none" strike="noStrike" cap="none">
              <a:solidFill>
                <a:srgbClr val="414141"/>
              </a:solidFill>
              <a:latin typeface="Calibri"/>
              <a:ea typeface="Calibri"/>
              <a:cs typeface="Calibri"/>
              <a:sym typeface="Calibri"/>
            </a:endParaRPr>
          </a:p>
        </p:txBody>
      </p:sp>
      <p:sp>
        <p:nvSpPr>
          <p:cNvPr id="416" name="Google Shape;416;p40"/>
          <p:cNvSpPr txBox="1"/>
          <p:nvPr/>
        </p:nvSpPr>
        <p:spPr>
          <a:xfrm>
            <a:off x="533400" y="5493328"/>
            <a:ext cx="74676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rgbClr val="000000"/>
                </a:solidFill>
                <a:latin typeface="Calibri"/>
                <a:ea typeface="Calibri"/>
                <a:cs typeface="Calibri"/>
                <a:sym typeface="Calibri"/>
              </a:rPr>
              <a:t>**Additional HIEE requirements: Green building certification; Manual J calculation; fresh air ventilation and dehumidification package; duct leakage testing and sealing; Architect cost certification/HERS Rater plan review and preliminary rating</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6" name="Google Shape;425;p41"/>
          <p:cNvGraphicFramePr/>
          <p:nvPr>
            <p:extLst>
              <p:ext uri="{D42A27DB-BD31-4B8C-83A1-F6EECF244321}">
                <p14:modId xmlns:p14="http://schemas.microsoft.com/office/powerpoint/2010/main" val="2898558331"/>
              </p:ext>
            </p:extLst>
          </p:nvPr>
        </p:nvGraphicFramePr>
        <p:xfrm>
          <a:off x="340148" y="1651087"/>
          <a:ext cx="8448463" cy="3842241"/>
        </p:xfrm>
        <a:graphic>
          <a:graphicData uri="http://schemas.openxmlformats.org/drawingml/2006/table">
            <a:tbl>
              <a:tblPr>
                <a:noFill/>
              </a:tblPr>
              <a:tblGrid>
                <a:gridCol w="1550851">
                  <a:extLst>
                    <a:ext uri="{9D8B030D-6E8A-4147-A177-3AD203B41FA5}">
                      <a16:colId xmlns:a16="http://schemas.microsoft.com/office/drawing/2014/main" xmlns="" val="20000"/>
                    </a:ext>
                  </a:extLst>
                </a:gridCol>
                <a:gridCol w="1794259">
                  <a:extLst>
                    <a:ext uri="{9D8B030D-6E8A-4147-A177-3AD203B41FA5}">
                      <a16:colId xmlns:a16="http://schemas.microsoft.com/office/drawing/2014/main" xmlns="" val="20001"/>
                    </a:ext>
                  </a:extLst>
                </a:gridCol>
                <a:gridCol w="2248221">
                  <a:extLst>
                    <a:ext uri="{9D8B030D-6E8A-4147-A177-3AD203B41FA5}">
                      <a16:colId xmlns:a16="http://schemas.microsoft.com/office/drawing/2014/main" xmlns="" val="20002"/>
                    </a:ext>
                  </a:extLst>
                </a:gridCol>
                <a:gridCol w="2855132">
                  <a:extLst>
                    <a:ext uri="{9D8B030D-6E8A-4147-A177-3AD203B41FA5}">
                      <a16:colId xmlns:a16="http://schemas.microsoft.com/office/drawing/2014/main" xmlns="" val="20003"/>
                    </a:ext>
                  </a:extLst>
                </a:gridCol>
              </a:tblGrid>
              <a:tr h="771168">
                <a:tc>
                  <a:txBody>
                    <a:bodyPr/>
                    <a:lstStyle/>
                    <a:p>
                      <a:pPr marL="0" lvl="0" indent="0" algn="ctr" rtl="0">
                        <a:lnSpc>
                          <a:spcPct val="115000"/>
                        </a:lnSpc>
                        <a:spcBef>
                          <a:spcPts val="0"/>
                        </a:spcBef>
                        <a:spcAft>
                          <a:spcPts val="0"/>
                        </a:spcAft>
                        <a:buNone/>
                      </a:pPr>
                      <a:r>
                        <a:rPr lang="en-US" sz="1300" b="1" dirty="0">
                          <a:latin typeface="Calibri"/>
                          <a:ea typeface="Calibri"/>
                          <a:cs typeface="Calibri"/>
                          <a:sym typeface="Calibri"/>
                        </a:rPr>
                        <a:t>Project Type</a:t>
                      </a:r>
                      <a:endParaRPr sz="1300" b="1" dirty="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VA Housing LIHTC Requirements</a:t>
                      </a:r>
                      <a:endParaRPr sz="13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HIEE Requirements**</a:t>
                      </a:r>
                      <a:endParaRPr sz="1300" b="1">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Additional ASHN funding </a:t>
                      </a:r>
                      <a:r>
                        <a:rPr lang="en-US" sz="1300" i="1">
                          <a:latin typeface="Calibri"/>
                          <a:ea typeface="Calibri"/>
                          <a:cs typeface="Calibri"/>
                          <a:sym typeface="Calibri"/>
                        </a:rPr>
                        <a:t>(available as additional soft loan at 0% interest)</a:t>
                      </a:r>
                      <a:endParaRPr sz="1300" i="1">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023691">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New Construction</a:t>
                      </a:r>
                      <a:endParaRPr sz="12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ENERGY STAR v3.0</a:t>
                      </a:r>
                      <a:endParaRPr sz="12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300" dirty="0">
                          <a:latin typeface="Calibri"/>
                          <a:ea typeface="Calibri"/>
                          <a:cs typeface="Calibri"/>
                          <a:sym typeface="Calibri"/>
                        </a:rPr>
                        <a:t>Zero Energy Ready Homes (ZERH)</a:t>
                      </a:r>
                      <a:endParaRPr sz="13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Additional soft loan cap of </a:t>
                      </a:r>
                      <a:r>
                        <a:rPr lang="en-US" sz="1200" dirty="0" smtClean="0">
                          <a:latin typeface="Calibri"/>
                          <a:ea typeface="Calibri"/>
                          <a:cs typeface="Calibri"/>
                          <a:sym typeface="Calibri"/>
                        </a:rPr>
                        <a:t>10 </a:t>
                      </a:r>
                      <a:r>
                        <a:rPr lang="en-US" sz="1200" dirty="0">
                          <a:latin typeface="Calibri"/>
                          <a:ea typeface="Calibri"/>
                          <a:cs typeface="Calibri"/>
                          <a:sym typeface="Calibri"/>
                        </a:rPr>
                        <a:t>percent of Total Construction Costs (TCC), </a:t>
                      </a:r>
                      <a:r>
                        <a:rPr lang="en-US" sz="1200" dirty="0" smtClean="0">
                          <a:latin typeface="Calibri"/>
                          <a:ea typeface="Calibri"/>
                          <a:cs typeface="Calibri"/>
                          <a:sym typeface="Calibri"/>
                        </a:rPr>
                        <a:t>up </a:t>
                      </a:r>
                      <a:r>
                        <a:rPr lang="en-US" sz="1200" dirty="0">
                          <a:latin typeface="Calibri"/>
                          <a:ea typeface="Calibri"/>
                          <a:cs typeface="Calibri"/>
                          <a:sym typeface="Calibri"/>
                        </a:rPr>
                        <a:t>to </a:t>
                      </a:r>
                      <a:r>
                        <a:rPr lang="en-US" sz="1200" dirty="0" smtClean="0">
                          <a:latin typeface="Calibri"/>
                          <a:ea typeface="Calibri"/>
                          <a:cs typeface="Calibri"/>
                          <a:sym typeface="Calibri"/>
                        </a:rPr>
                        <a:t>$2 million</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1023691">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Substantial Rehabilitation</a:t>
                      </a:r>
                      <a:endParaRPr sz="12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30% improvement in HERS index or HERS index 80 (or below)</a:t>
                      </a:r>
                      <a:endParaRPr sz="1200" dirty="0">
                        <a:latin typeface="Calibri"/>
                        <a:ea typeface="Calibri"/>
                        <a:cs typeface="Calibri"/>
                        <a:sym typeface="Calibri"/>
                      </a:endParaRPr>
                    </a:p>
                  </a:txBody>
                  <a:tcPr marL="91425" marR="91425" marT="91425" marB="91425"/>
                </a:tc>
                <a:tc>
                  <a:txBody>
                    <a:bodyPr/>
                    <a:lstStyle/>
                    <a:p>
                      <a:pPr marL="50800" lvl="0" indent="0" algn="l" rtl="0">
                        <a:lnSpc>
                          <a:spcPct val="115000"/>
                        </a:lnSpc>
                        <a:spcBef>
                          <a:spcPts val="0"/>
                        </a:spcBef>
                        <a:spcAft>
                          <a:spcPts val="0"/>
                        </a:spcAft>
                        <a:buNone/>
                      </a:pPr>
                      <a:r>
                        <a:rPr lang="en-US" sz="1300">
                          <a:latin typeface="Calibri"/>
                          <a:ea typeface="Calibri"/>
                          <a:cs typeface="Calibri"/>
                          <a:sym typeface="Calibri"/>
                        </a:rPr>
                        <a:t>40% improvement in HERS index or average of HERS 70 (or below) across all units</a:t>
                      </a:r>
                      <a:endParaRPr sz="13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Additional soft loan cap of </a:t>
                      </a:r>
                      <a:r>
                        <a:rPr lang="en-US" sz="1200" dirty="0" smtClean="0">
                          <a:latin typeface="Calibri"/>
                          <a:ea typeface="Calibri"/>
                          <a:cs typeface="Calibri"/>
                          <a:sym typeface="Calibri"/>
                        </a:rPr>
                        <a:t>10 </a:t>
                      </a:r>
                      <a:r>
                        <a:rPr lang="en-US" sz="1200" dirty="0">
                          <a:latin typeface="Calibri"/>
                          <a:ea typeface="Calibri"/>
                          <a:cs typeface="Calibri"/>
                          <a:sym typeface="Calibri"/>
                        </a:rPr>
                        <a:t>percent of Total Construction Costs (TCC), </a:t>
                      </a:r>
                      <a:r>
                        <a:rPr lang="en-US" sz="1200" dirty="0" smtClean="0">
                          <a:latin typeface="Calibri"/>
                          <a:ea typeface="Calibri"/>
                          <a:cs typeface="Calibri"/>
                          <a:sym typeface="Calibri"/>
                        </a:rPr>
                        <a:t>up </a:t>
                      </a:r>
                      <a:r>
                        <a:rPr lang="en-US" sz="1200" dirty="0">
                          <a:latin typeface="Calibri"/>
                          <a:ea typeface="Calibri"/>
                          <a:cs typeface="Calibri"/>
                          <a:sym typeface="Calibri"/>
                        </a:rPr>
                        <a:t>to </a:t>
                      </a:r>
                      <a:r>
                        <a:rPr lang="en-US" sz="1200" dirty="0" smtClean="0">
                          <a:latin typeface="Calibri"/>
                          <a:ea typeface="Calibri"/>
                          <a:cs typeface="Calibri"/>
                          <a:sym typeface="Calibri"/>
                        </a:rPr>
                        <a:t>$2M million</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2"/>
                  </a:ext>
                </a:extLst>
              </a:tr>
              <a:tr h="1023691">
                <a:tc>
                  <a:txBody>
                    <a:bodyPr/>
                    <a:lstStyle/>
                    <a:p>
                      <a:pPr marL="0" lvl="0" indent="0" algn="l" rtl="0">
                        <a:lnSpc>
                          <a:spcPct val="115000"/>
                        </a:lnSpc>
                        <a:spcBef>
                          <a:spcPts val="0"/>
                        </a:spcBef>
                        <a:spcAft>
                          <a:spcPts val="0"/>
                        </a:spcAft>
                        <a:buNone/>
                      </a:pPr>
                      <a:r>
                        <a:rPr lang="en-US" sz="1300" dirty="0">
                          <a:latin typeface="Calibri"/>
                          <a:ea typeface="Calibri"/>
                          <a:cs typeface="Calibri"/>
                          <a:sym typeface="Calibri"/>
                        </a:rPr>
                        <a:t>Adaptive Reuse</a:t>
                      </a:r>
                      <a:endParaRPr sz="13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1200"/>
                        </a:spcBef>
                        <a:spcAft>
                          <a:spcPts val="0"/>
                        </a:spcAft>
                        <a:buNone/>
                      </a:pPr>
                      <a:r>
                        <a:rPr lang="en-US" sz="1300">
                          <a:latin typeface="Calibri"/>
                          <a:ea typeface="Calibri"/>
                          <a:cs typeface="Calibri"/>
                          <a:sym typeface="Calibri"/>
                        </a:rPr>
                        <a:t>HERS index 95 (or below)</a:t>
                      </a:r>
                      <a:endParaRPr sz="13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300">
                          <a:latin typeface="Calibri"/>
                          <a:ea typeface="Calibri"/>
                          <a:cs typeface="Calibri"/>
                          <a:sym typeface="Calibri"/>
                        </a:rPr>
                        <a:t>Average of HERS 80 (or below) across all units</a:t>
                      </a:r>
                      <a:endParaRPr sz="13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Additional soft loan cap of </a:t>
                      </a:r>
                      <a:r>
                        <a:rPr lang="en-US" sz="1200" dirty="0" smtClean="0">
                          <a:latin typeface="Calibri"/>
                          <a:ea typeface="Calibri"/>
                          <a:cs typeface="Calibri"/>
                          <a:sym typeface="Calibri"/>
                        </a:rPr>
                        <a:t>10 </a:t>
                      </a:r>
                      <a:r>
                        <a:rPr lang="en-US" sz="1200" dirty="0">
                          <a:latin typeface="Calibri"/>
                          <a:ea typeface="Calibri"/>
                          <a:cs typeface="Calibri"/>
                          <a:sym typeface="Calibri"/>
                        </a:rPr>
                        <a:t>percent of Total Construction Costs (TCC), </a:t>
                      </a:r>
                      <a:r>
                        <a:rPr lang="en-US" sz="1200" dirty="0" smtClean="0">
                          <a:latin typeface="Calibri"/>
                          <a:ea typeface="Calibri"/>
                          <a:cs typeface="Calibri"/>
                          <a:sym typeface="Calibri"/>
                        </a:rPr>
                        <a:t>up </a:t>
                      </a:r>
                      <a:r>
                        <a:rPr lang="en-US" sz="1200" dirty="0">
                          <a:latin typeface="Calibri"/>
                          <a:ea typeface="Calibri"/>
                          <a:cs typeface="Calibri"/>
                          <a:sym typeface="Calibri"/>
                        </a:rPr>
                        <a:t>to </a:t>
                      </a:r>
                      <a:r>
                        <a:rPr lang="en-US" sz="1200" dirty="0" smtClean="0">
                          <a:latin typeface="Calibri"/>
                          <a:ea typeface="Calibri"/>
                          <a:cs typeface="Calibri"/>
                          <a:sym typeface="Calibri"/>
                        </a:rPr>
                        <a:t>$2 million</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aphicFrame>
        <p:nvGraphicFramePr>
          <p:cNvPr id="423" name="Google Shape;423;p41"/>
          <p:cNvGraphicFramePr/>
          <p:nvPr>
            <p:extLst>
              <p:ext uri="{D42A27DB-BD31-4B8C-83A1-F6EECF244321}">
                <p14:modId xmlns:p14="http://schemas.microsoft.com/office/powerpoint/2010/main" val="2189050566"/>
              </p:ext>
            </p:extLst>
          </p:nvPr>
        </p:nvGraphicFramePr>
        <p:xfrm>
          <a:off x="61546" y="1"/>
          <a:ext cx="9011000" cy="6766748"/>
        </p:xfrm>
        <a:graphic>
          <a:graphicData uri="http://schemas.openxmlformats.org/drawingml/2006/table">
            <a:tbl>
              <a:tblPr firstRow="1" bandRow="1">
                <a:noFill/>
                <a:tableStyleId>{2ADFAE5C-0C51-44F3-AE8C-96149703D466}</a:tableStyleId>
              </a:tblPr>
              <a:tblGrid>
                <a:gridCol w="1230923">
                  <a:extLst>
                    <a:ext uri="{9D8B030D-6E8A-4147-A177-3AD203B41FA5}">
                      <a16:colId xmlns:a16="http://schemas.microsoft.com/office/drawing/2014/main" xmlns="" val="20000"/>
                    </a:ext>
                  </a:extLst>
                </a:gridCol>
                <a:gridCol w="1459523">
                  <a:extLst>
                    <a:ext uri="{9D8B030D-6E8A-4147-A177-3AD203B41FA5}">
                      <a16:colId xmlns:a16="http://schemas.microsoft.com/office/drawing/2014/main" xmlns="" val="20001"/>
                    </a:ext>
                  </a:extLst>
                </a:gridCol>
                <a:gridCol w="1468316">
                  <a:extLst>
                    <a:ext uri="{9D8B030D-6E8A-4147-A177-3AD203B41FA5}">
                      <a16:colId xmlns:a16="http://schemas.microsoft.com/office/drawing/2014/main" xmlns="" val="20002"/>
                    </a:ext>
                  </a:extLst>
                </a:gridCol>
                <a:gridCol w="1380392">
                  <a:extLst>
                    <a:ext uri="{9D8B030D-6E8A-4147-A177-3AD203B41FA5}">
                      <a16:colId xmlns:a16="http://schemas.microsoft.com/office/drawing/2014/main" xmlns="" val="20003"/>
                    </a:ext>
                  </a:extLst>
                </a:gridCol>
                <a:gridCol w="1389185">
                  <a:extLst>
                    <a:ext uri="{9D8B030D-6E8A-4147-A177-3AD203B41FA5}">
                      <a16:colId xmlns:a16="http://schemas.microsoft.com/office/drawing/2014/main" xmlns="" val="20004"/>
                    </a:ext>
                  </a:extLst>
                </a:gridCol>
                <a:gridCol w="2082661">
                  <a:extLst>
                    <a:ext uri="{9D8B030D-6E8A-4147-A177-3AD203B41FA5}">
                      <a16:colId xmlns:a16="http://schemas.microsoft.com/office/drawing/2014/main" xmlns="" val="4078499823"/>
                    </a:ext>
                  </a:extLst>
                </a:gridCol>
              </a:tblGrid>
              <a:tr h="355787">
                <a:tc>
                  <a:txBody>
                    <a:bodyPr/>
                    <a:lstStyle/>
                    <a:p>
                      <a:pPr marL="0" marR="0" lvl="0" indent="0" algn="l" rtl="0">
                        <a:spcBef>
                          <a:spcPts val="0"/>
                        </a:spcBef>
                        <a:spcAft>
                          <a:spcPts val="0"/>
                        </a:spcAft>
                        <a:buNone/>
                      </a:pPr>
                      <a:endParaRPr sz="1800" dirty="0"/>
                    </a:p>
                  </a:txBody>
                  <a:tcPr marL="72325" marR="72325" marT="45725" marB="45725"/>
                </a:tc>
                <a:tc>
                  <a:txBody>
                    <a:bodyPr/>
                    <a:lstStyle/>
                    <a:p>
                      <a:pPr marL="0" marR="0" lvl="0" indent="0" algn="ctr" rtl="0">
                        <a:spcBef>
                          <a:spcPts val="0"/>
                        </a:spcBef>
                        <a:spcAft>
                          <a:spcPts val="0"/>
                        </a:spcAft>
                        <a:buNone/>
                      </a:pPr>
                      <a:r>
                        <a:rPr lang="en-US" sz="1200" dirty="0"/>
                        <a:t>HOME</a:t>
                      </a:r>
                      <a:endParaRPr sz="1200" dirty="0"/>
                    </a:p>
                  </a:txBody>
                  <a:tcPr marL="72325" marR="72325" marT="45725" marB="45725"/>
                </a:tc>
                <a:tc>
                  <a:txBody>
                    <a:bodyPr/>
                    <a:lstStyle/>
                    <a:p>
                      <a:pPr marL="0" marR="0" lvl="0" indent="0" algn="ctr" rtl="0">
                        <a:spcBef>
                          <a:spcPts val="0"/>
                        </a:spcBef>
                        <a:spcAft>
                          <a:spcPts val="0"/>
                        </a:spcAft>
                        <a:buNone/>
                      </a:pPr>
                      <a:r>
                        <a:rPr lang="en-US" sz="1200" dirty="0"/>
                        <a:t>VA -HTF</a:t>
                      </a:r>
                      <a:endParaRPr sz="1200" dirty="0"/>
                    </a:p>
                  </a:txBody>
                  <a:tcPr marL="72325" marR="72325" marT="45725" marB="45725"/>
                </a:tc>
                <a:tc>
                  <a:txBody>
                    <a:bodyPr/>
                    <a:lstStyle/>
                    <a:p>
                      <a:pPr marL="0" marR="0" lvl="0" indent="0" algn="ctr" rtl="0">
                        <a:spcBef>
                          <a:spcPts val="0"/>
                        </a:spcBef>
                        <a:spcAft>
                          <a:spcPts val="0"/>
                        </a:spcAft>
                        <a:buNone/>
                      </a:pPr>
                      <a:r>
                        <a:rPr lang="en-US" sz="1200" dirty="0"/>
                        <a:t>NHTF</a:t>
                      </a:r>
                      <a:endParaRPr sz="1200" dirty="0"/>
                    </a:p>
                  </a:txBody>
                  <a:tcPr marL="72325" marR="72325" marT="45725" marB="45725"/>
                </a:tc>
                <a:tc>
                  <a:txBody>
                    <a:bodyPr/>
                    <a:lstStyle/>
                    <a:p>
                      <a:pPr marL="0" marR="0" lvl="0" indent="0" algn="ctr" rtl="0">
                        <a:spcBef>
                          <a:spcPts val="0"/>
                        </a:spcBef>
                        <a:spcAft>
                          <a:spcPts val="0"/>
                        </a:spcAft>
                        <a:buNone/>
                      </a:pPr>
                      <a:r>
                        <a:rPr lang="en-US" sz="1200" dirty="0"/>
                        <a:t>PSH</a:t>
                      </a:r>
                      <a:endParaRPr sz="1200" dirty="0"/>
                    </a:p>
                  </a:txBody>
                  <a:tcPr marL="72325" marR="72325" marT="45725" marB="45725"/>
                </a:tc>
                <a:tc>
                  <a:txBody>
                    <a:bodyPr/>
                    <a:lstStyle/>
                    <a:p>
                      <a:pPr marL="0" marR="0" lvl="0" indent="0" algn="ctr" rtl="0">
                        <a:spcBef>
                          <a:spcPts val="0"/>
                        </a:spcBef>
                        <a:spcAft>
                          <a:spcPts val="0"/>
                        </a:spcAft>
                        <a:buNone/>
                      </a:pPr>
                      <a:r>
                        <a:rPr lang="en-US" sz="1200" dirty="0" smtClean="0"/>
                        <a:t>HIEE</a:t>
                      </a:r>
                    </a:p>
                  </a:txBody>
                  <a:tcPr marL="72325" marR="72325" marT="45725" marB="45725"/>
                </a:tc>
                <a:extLst>
                  <a:ext uri="{0D108BD9-81ED-4DB2-BD59-A6C34878D82A}">
                    <a16:rowId xmlns:a16="http://schemas.microsoft.com/office/drawing/2014/main" xmlns="" val="10000"/>
                  </a:ext>
                </a:extLst>
              </a:tr>
              <a:tr h="473512">
                <a:tc>
                  <a:txBody>
                    <a:bodyPr/>
                    <a:lstStyle/>
                    <a:p>
                      <a:pPr marL="0" marR="0" lvl="0" indent="0" algn="l" rtl="0">
                        <a:spcBef>
                          <a:spcPts val="0"/>
                        </a:spcBef>
                        <a:spcAft>
                          <a:spcPts val="0"/>
                        </a:spcAft>
                        <a:buNone/>
                      </a:pPr>
                      <a:r>
                        <a:rPr lang="en-US" sz="1400"/>
                        <a:t>Total Amount</a:t>
                      </a:r>
                      <a:endParaRPr sz="140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$8,616,057</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a:t>
                      </a:r>
                      <a:r>
                        <a:rPr lang="en-US" sz="1200" dirty="0" smtClean="0"/>
                        <a:t>39,000,000*</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$12,906,027</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a:t>
                      </a:r>
                      <a:r>
                        <a:rPr lang="en-US" sz="1200" dirty="0" smtClean="0"/>
                        <a:t>500,000</a:t>
                      </a:r>
                    </a:p>
                    <a:p>
                      <a:pPr marL="0" marR="0" lvl="0" indent="0" algn="ctr" rtl="0">
                        <a:lnSpc>
                          <a:spcPct val="100000"/>
                        </a:lnSpc>
                        <a:spcBef>
                          <a:spcPts val="0"/>
                        </a:spcBef>
                        <a:spcAft>
                          <a:spcPts val="0"/>
                        </a:spcAft>
                        <a:buClr>
                          <a:schemeClr val="dk1"/>
                        </a:buClr>
                        <a:buSzPts val="1800"/>
                        <a:buFont typeface="Calibri"/>
                        <a:buNone/>
                      </a:pPr>
                      <a:endParaRPr lang="en-US" sz="1200" b="1" dirty="0" smtClean="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$27,000,000*</a:t>
                      </a:r>
                      <a:endParaRPr sz="1200" dirty="0"/>
                    </a:p>
                  </a:txBody>
                  <a:tcPr marL="72325" marR="72325" marT="45725" marB="45725"/>
                </a:tc>
                <a:extLst>
                  <a:ext uri="{0D108BD9-81ED-4DB2-BD59-A6C34878D82A}">
                    <a16:rowId xmlns:a16="http://schemas.microsoft.com/office/drawing/2014/main" xmlns="" val="10001"/>
                  </a:ext>
                </a:extLst>
              </a:tr>
              <a:tr h="299608">
                <a:tc>
                  <a:txBody>
                    <a:bodyPr/>
                    <a:lstStyle/>
                    <a:p>
                      <a:pPr marL="0" marR="0" lvl="0" indent="0" algn="l" rtl="0">
                        <a:spcBef>
                          <a:spcPts val="0"/>
                        </a:spcBef>
                        <a:spcAft>
                          <a:spcPts val="0"/>
                        </a:spcAft>
                        <a:buNone/>
                      </a:pPr>
                      <a:r>
                        <a:rPr lang="en-US" sz="1400" dirty="0"/>
                        <a:t>Project limits</a:t>
                      </a:r>
                      <a:endParaRPr sz="1400" dirty="0"/>
                    </a:p>
                  </a:txBody>
                  <a:tcPr marL="72325" marR="72325" marT="45725" marB="45725"/>
                </a:tc>
                <a:tc>
                  <a:txBody>
                    <a:bodyPr/>
                    <a:lstStyle/>
                    <a:p>
                      <a:pPr marL="0" marR="0" lvl="0" indent="0" algn="ctr" rtl="0">
                        <a:spcBef>
                          <a:spcPts val="0"/>
                        </a:spcBef>
                        <a:spcAft>
                          <a:spcPts val="0"/>
                        </a:spcAft>
                        <a:buNone/>
                      </a:pPr>
                      <a:r>
                        <a:rPr lang="en-US" sz="1200" dirty="0"/>
                        <a:t>$700,000/$900,000</a:t>
                      </a:r>
                      <a:endParaRPr sz="1200" dirty="0"/>
                    </a:p>
                  </a:txBody>
                  <a:tcPr marL="72325" marR="72325" marT="45725" marB="45725"/>
                </a:tc>
                <a:tc>
                  <a:txBody>
                    <a:bodyPr/>
                    <a:lstStyle/>
                    <a:p>
                      <a:pPr marL="0" marR="0" lvl="0" indent="0" algn="ctr" rtl="0">
                        <a:spcBef>
                          <a:spcPts val="0"/>
                        </a:spcBef>
                        <a:spcAft>
                          <a:spcPts val="0"/>
                        </a:spcAft>
                        <a:buNone/>
                      </a:pPr>
                      <a:r>
                        <a:rPr lang="en-US" sz="1200" dirty="0"/>
                        <a:t>$700,000/$900,000</a:t>
                      </a:r>
                      <a:endParaRPr sz="1200" dirty="0"/>
                    </a:p>
                  </a:txBody>
                  <a:tcPr marL="72325" marR="72325" marT="45725" marB="45725"/>
                </a:tc>
                <a:tc>
                  <a:txBody>
                    <a:bodyPr/>
                    <a:lstStyle/>
                    <a:p>
                      <a:pPr marL="0" marR="0" lvl="0" indent="0" algn="ctr" rtl="0">
                        <a:spcBef>
                          <a:spcPts val="0"/>
                        </a:spcBef>
                        <a:spcAft>
                          <a:spcPts val="0"/>
                        </a:spcAft>
                        <a:buNone/>
                      </a:pPr>
                      <a:r>
                        <a:rPr lang="en-US" sz="1200" dirty="0"/>
                        <a:t>$700,000/$900,000</a:t>
                      </a:r>
                      <a:endParaRPr sz="1200" dirty="0"/>
                    </a:p>
                  </a:txBody>
                  <a:tcPr marL="72325" marR="72325" marT="45725" marB="45725"/>
                </a:tc>
                <a:tc>
                  <a:txBody>
                    <a:bodyPr/>
                    <a:lstStyle/>
                    <a:p>
                      <a:pPr marL="0" marR="0" lvl="0" indent="0" algn="ctr" rtl="0">
                        <a:spcBef>
                          <a:spcPts val="0"/>
                        </a:spcBef>
                        <a:spcAft>
                          <a:spcPts val="0"/>
                        </a:spcAft>
                        <a:buNone/>
                      </a:pPr>
                      <a:r>
                        <a:rPr lang="en-US" sz="1200" dirty="0"/>
                        <a:t>$500,000</a:t>
                      </a:r>
                      <a:endParaRPr sz="1200" dirty="0"/>
                    </a:p>
                  </a:txBody>
                  <a:tcPr marL="72325" marR="72325" marT="45725" marB="45725"/>
                </a:tc>
                <a:tc>
                  <a:txBody>
                    <a:bodyPr/>
                    <a:lstStyle/>
                    <a:p>
                      <a:pPr marL="0" marR="0" lvl="0" indent="0" algn="ctr" rtl="0">
                        <a:spcBef>
                          <a:spcPts val="0"/>
                        </a:spcBef>
                        <a:spcAft>
                          <a:spcPts val="0"/>
                        </a:spcAft>
                        <a:buNone/>
                      </a:pPr>
                      <a:r>
                        <a:rPr lang="en-US" sz="1200" dirty="0" smtClean="0"/>
                        <a:t>10% of TCC ($2,000,00</a:t>
                      </a:r>
                      <a:r>
                        <a:rPr lang="en-US" sz="1200" baseline="0" dirty="0" smtClean="0"/>
                        <a:t>0 Max)</a:t>
                      </a:r>
                      <a:endParaRPr sz="1200" dirty="0"/>
                    </a:p>
                  </a:txBody>
                  <a:tcPr marL="72325" marR="72325" marT="45725" marB="45725"/>
                </a:tc>
                <a:extLst>
                  <a:ext uri="{0D108BD9-81ED-4DB2-BD59-A6C34878D82A}">
                    <a16:rowId xmlns:a16="http://schemas.microsoft.com/office/drawing/2014/main" xmlns="" val="10002"/>
                  </a:ext>
                </a:extLst>
              </a:tr>
              <a:tr h="504027">
                <a:tc>
                  <a:txBody>
                    <a:bodyPr/>
                    <a:lstStyle/>
                    <a:p>
                      <a:pPr marL="0" marR="0" lvl="0" indent="0" algn="l" rtl="0">
                        <a:spcBef>
                          <a:spcPts val="0"/>
                        </a:spcBef>
                        <a:spcAft>
                          <a:spcPts val="0"/>
                        </a:spcAft>
                        <a:buNone/>
                      </a:pPr>
                      <a:r>
                        <a:rPr lang="en-US" sz="1400"/>
                        <a:t>Geographic Targeting </a:t>
                      </a:r>
                      <a:endParaRPr sz="1400"/>
                    </a:p>
                  </a:txBody>
                  <a:tcPr marL="72325" marR="72325" marT="45725" marB="45725"/>
                </a:tc>
                <a:tc>
                  <a:txBody>
                    <a:bodyPr/>
                    <a:lstStyle/>
                    <a:p>
                      <a:pPr marL="0" marR="0" lvl="0" indent="0" algn="ctr" rtl="0">
                        <a:spcBef>
                          <a:spcPts val="0"/>
                        </a:spcBef>
                        <a:spcAft>
                          <a:spcPts val="0"/>
                        </a:spcAft>
                        <a:buNone/>
                      </a:pPr>
                      <a:r>
                        <a:rPr lang="en-US" sz="1200" dirty="0"/>
                        <a:t>Preference for </a:t>
                      </a:r>
                      <a:endParaRPr sz="1200" dirty="0"/>
                    </a:p>
                    <a:p>
                      <a:pPr marL="0" marR="0" lvl="0" indent="0" algn="ctr" rtl="0">
                        <a:spcBef>
                          <a:spcPts val="0"/>
                        </a:spcBef>
                        <a:spcAft>
                          <a:spcPts val="0"/>
                        </a:spcAft>
                        <a:buNone/>
                      </a:pPr>
                      <a:r>
                        <a:rPr lang="en-US" sz="1200" dirty="0"/>
                        <a:t>non-entitlement</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Statewide</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a:t>Statewide</a:t>
                      </a:r>
                      <a:endParaRPr sz="120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a:t>Statewide</a:t>
                      </a:r>
                      <a:endParaRPr sz="120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Statewide</a:t>
                      </a:r>
                      <a:endParaRPr sz="1200" dirty="0"/>
                    </a:p>
                  </a:txBody>
                  <a:tcPr marL="72325" marR="72325" marT="45725" marB="45725"/>
                </a:tc>
                <a:extLst>
                  <a:ext uri="{0D108BD9-81ED-4DB2-BD59-A6C34878D82A}">
                    <a16:rowId xmlns:a16="http://schemas.microsoft.com/office/drawing/2014/main" xmlns="" val="10003"/>
                  </a:ext>
                </a:extLst>
              </a:tr>
              <a:tr h="296490">
                <a:tc>
                  <a:txBody>
                    <a:bodyPr/>
                    <a:lstStyle/>
                    <a:p>
                      <a:pPr marL="0" marR="0" lvl="0" indent="0" algn="l" rtl="0">
                        <a:spcBef>
                          <a:spcPts val="0"/>
                        </a:spcBef>
                        <a:spcAft>
                          <a:spcPts val="0"/>
                        </a:spcAft>
                        <a:buNone/>
                      </a:pPr>
                      <a:r>
                        <a:rPr lang="en-US" sz="1400"/>
                        <a:t>Match</a:t>
                      </a:r>
                      <a:endParaRPr sz="1400"/>
                    </a:p>
                  </a:txBody>
                  <a:tcPr marL="72325" marR="72325" marT="45725" marB="45725"/>
                </a:tc>
                <a:tc>
                  <a:txBody>
                    <a:bodyPr/>
                    <a:lstStyle/>
                    <a:p>
                      <a:pPr marL="0" marR="0" lvl="0" indent="0" algn="ctr" rtl="0">
                        <a:spcBef>
                          <a:spcPts val="0"/>
                        </a:spcBef>
                        <a:spcAft>
                          <a:spcPts val="0"/>
                        </a:spcAft>
                        <a:buNone/>
                      </a:pPr>
                      <a:r>
                        <a:rPr lang="en-US" sz="1200"/>
                        <a:t>25% entitlements</a:t>
                      </a:r>
                      <a:endParaRPr sz="120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NA</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NA</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a:t>NA</a:t>
                      </a:r>
                      <a:endParaRPr sz="120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NA</a:t>
                      </a:r>
                      <a:endParaRPr sz="1200" dirty="0"/>
                    </a:p>
                  </a:txBody>
                  <a:tcPr marL="72325" marR="72325" marT="45725" marB="45725"/>
                </a:tc>
                <a:extLst>
                  <a:ext uri="{0D108BD9-81ED-4DB2-BD59-A6C34878D82A}">
                    <a16:rowId xmlns:a16="http://schemas.microsoft.com/office/drawing/2014/main" xmlns="" val="10004"/>
                  </a:ext>
                </a:extLst>
              </a:tr>
              <a:tr h="504027">
                <a:tc>
                  <a:txBody>
                    <a:bodyPr/>
                    <a:lstStyle/>
                    <a:p>
                      <a:pPr marL="0" marR="0" lvl="0" indent="0" algn="l" rtl="0">
                        <a:spcBef>
                          <a:spcPts val="0"/>
                        </a:spcBef>
                        <a:spcAft>
                          <a:spcPts val="0"/>
                        </a:spcAft>
                        <a:buNone/>
                      </a:pPr>
                      <a:r>
                        <a:rPr lang="en-US" sz="1400"/>
                        <a:t>Mix-Income Projects</a:t>
                      </a:r>
                      <a:endParaRPr sz="1400"/>
                    </a:p>
                  </a:txBody>
                  <a:tcPr marL="72325" marR="72325" marT="45725" marB="45725"/>
                </a:tc>
                <a:tc>
                  <a:txBody>
                    <a:bodyPr/>
                    <a:lstStyle/>
                    <a:p>
                      <a:pPr marL="0" marR="0" lvl="0" indent="0" algn="ctr" rtl="0">
                        <a:spcBef>
                          <a:spcPts val="0"/>
                        </a:spcBef>
                        <a:spcAft>
                          <a:spcPts val="0"/>
                        </a:spcAft>
                        <a:buNone/>
                      </a:pPr>
                      <a:r>
                        <a:rPr lang="en-US" sz="1200" b="1"/>
                        <a:t>√</a:t>
                      </a:r>
                      <a:endParaRPr sz="1200" b="1"/>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a:t>
                      </a:r>
                      <a:endParaRPr sz="1200" dirty="0"/>
                    </a:p>
                  </a:txBody>
                  <a:tcPr marL="72325" marR="72325" marT="45725" marB="457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200" b="1" dirty="0" smtClean="0"/>
                        <a:t>√</a:t>
                      </a:r>
                      <a:endParaRPr lang="en-US" sz="1200" dirty="0" smtClean="0"/>
                    </a:p>
                    <a:p>
                      <a:pPr marL="0" marR="0" lvl="0" indent="0" algn="ctr" rtl="0">
                        <a:lnSpc>
                          <a:spcPct val="100000"/>
                        </a:lnSpc>
                        <a:spcBef>
                          <a:spcPts val="0"/>
                        </a:spcBef>
                        <a:spcAft>
                          <a:spcPts val="0"/>
                        </a:spcAft>
                        <a:buClr>
                          <a:schemeClr val="dk1"/>
                        </a:buClr>
                        <a:buSzPts val="1800"/>
                        <a:buFont typeface="Calibri"/>
                        <a:buNone/>
                      </a:pPr>
                      <a:endParaRPr sz="1200" dirty="0"/>
                    </a:p>
                  </a:txBody>
                  <a:tcPr marL="72325" marR="72325" marT="45725" marB="45725"/>
                </a:tc>
                <a:extLst>
                  <a:ext uri="{0D108BD9-81ED-4DB2-BD59-A6C34878D82A}">
                    <a16:rowId xmlns:a16="http://schemas.microsoft.com/office/drawing/2014/main" xmlns="" val="10005"/>
                  </a:ext>
                </a:extLst>
              </a:tr>
              <a:tr h="504027">
                <a:tc>
                  <a:txBody>
                    <a:bodyPr/>
                    <a:lstStyle/>
                    <a:p>
                      <a:pPr marL="0" marR="0" lvl="0" indent="0" algn="l" rtl="0">
                        <a:spcBef>
                          <a:spcPts val="0"/>
                        </a:spcBef>
                        <a:spcAft>
                          <a:spcPts val="0"/>
                        </a:spcAft>
                        <a:buNone/>
                      </a:pPr>
                      <a:r>
                        <a:rPr lang="en-US" sz="1400"/>
                        <a:t>Homebuyer Projects</a:t>
                      </a:r>
                      <a:endParaRPr sz="1400"/>
                    </a:p>
                  </a:txBody>
                  <a:tcPr marL="72325" marR="72325" marT="45725" marB="45725"/>
                </a:tc>
                <a:tc>
                  <a:txBody>
                    <a:bodyPr/>
                    <a:lstStyle/>
                    <a:p>
                      <a:pPr marL="0" marR="0" lvl="0" indent="0" algn="ctr" rtl="0">
                        <a:spcBef>
                          <a:spcPts val="0"/>
                        </a:spcBef>
                        <a:spcAft>
                          <a:spcPts val="0"/>
                        </a:spcAft>
                        <a:buNone/>
                      </a:pPr>
                      <a:r>
                        <a:rPr lang="en-US" sz="1200" b="1"/>
                        <a:t>√</a:t>
                      </a:r>
                      <a:endParaRPr sz="1200" b="1"/>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NA</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a:t>NA</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1" dirty="0" smtClean="0"/>
                        <a:t>√</a:t>
                      </a:r>
                      <a:endParaRPr lang="en-US" sz="1200" dirty="0"/>
                    </a:p>
                  </a:txBody>
                  <a:tcPr marL="72325" marR="72325" marT="45725" marB="45725"/>
                </a:tc>
                <a:extLst>
                  <a:ext uri="{0D108BD9-81ED-4DB2-BD59-A6C34878D82A}">
                    <a16:rowId xmlns:a16="http://schemas.microsoft.com/office/drawing/2014/main" xmlns="" val="10006"/>
                  </a:ext>
                </a:extLst>
              </a:tr>
              <a:tr h="668484">
                <a:tc>
                  <a:txBody>
                    <a:bodyPr/>
                    <a:lstStyle/>
                    <a:p>
                      <a:pPr marL="0" marR="0" lvl="0" indent="0" algn="l" rtl="0">
                        <a:spcBef>
                          <a:spcPts val="0"/>
                        </a:spcBef>
                        <a:spcAft>
                          <a:spcPts val="0"/>
                        </a:spcAft>
                        <a:buNone/>
                      </a:pPr>
                      <a:r>
                        <a:rPr lang="en-US" sz="1400"/>
                        <a:t>Assisted Units (income)</a:t>
                      </a:r>
                      <a:endParaRPr sz="1400"/>
                    </a:p>
                  </a:txBody>
                  <a:tcPr marL="72325" marR="72325" marT="45725" marB="45725"/>
                </a:tc>
                <a:tc>
                  <a:txBody>
                    <a:bodyPr/>
                    <a:lstStyle/>
                    <a:p>
                      <a:pPr marL="0" marR="0" lvl="0" indent="0" algn="ctr" rtl="0">
                        <a:spcBef>
                          <a:spcPts val="0"/>
                        </a:spcBef>
                        <a:spcAft>
                          <a:spcPts val="0"/>
                        </a:spcAft>
                        <a:buNone/>
                      </a:pPr>
                      <a:r>
                        <a:rPr lang="en-US" sz="1200" dirty="0"/>
                        <a:t>60% or below AMI</a:t>
                      </a:r>
                      <a:endParaRPr sz="1200" dirty="0"/>
                    </a:p>
                    <a:p>
                      <a:pPr marL="0" marR="0" lvl="0" indent="0" algn="ctr" rtl="0">
                        <a:spcBef>
                          <a:spcPts val="0"/>
                        </a:spcBef>
                        <a:spcAft>
                          <a:spcPts val="0"/>
                        </a:spcAft>
                        <a:buNone/>
                      </a:pPr>
                      <a:r>
                        <a:rPr lang="en-US" sz="1200" dirty="0"/>
                        <a:t>80% or below (homebuyer)</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80%  or below AMI</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30% or below AMI</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a:t>30% or below AMI</a:t>
                      </a:r>
                      <a:endParaRPr sz="120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dirty="0" smtClean="0"/>
                        <a:t>80% or below AMI</a:t>
                      </a:r>
                      <a:endParaRPr sz="1200" dirty="0"/>
                    </a:p>
                  </a:txBody>
                  <a:tcPr marL="72325" marR="72325" marT="45725" marB="45725"/>
                </a:tc>
                <a:extLst>
                  <a:ext uri="{0D108BD9-81ED-4DB2-BD59-A6C34878D82A}">
                    <a16:rowId xmlns:a16="http://schemas.microsoft.com/office/drawing/2014/main" xmlns="" val="10007"/>
                  </a:ext>
                </a:extLst>
              </a:tr>
              <a:tr h="668484">
                <a:tc>
                  <a:txBody>
                    <a:bodyPr/>
                    <a:lstStyle/>
                    <a:p>
                      <a:pPr marL="0" marR="0" lvl="0" indent="0" algn="l" rtl="0">
                        <a:spcBef>
                          <a:spcPts val="0"/>
                        </a:spcBef>
                        <a:spcAft>
                          <a:spcPts val="0"/>
                        </a:spcAft>
                        <a:buNone/>
                      </a:pPr>
                      <a:r>
                        <a:rPr lang="en-US" sz="1400" b="0"/>
                        <a:t> Assisted Units (rent limits) </a:t>
                      </a:r>
                      <a:endParaRPr sz="1400" b="0"/>
                    </a:p>
                  </a:txBody>
                  <a:tcPr marL="72325" marR="72325" marT="45725" marB="45725"/>
                </a:tc>
                <a:tc>
                  <a:txBody>
                    <a:bodyPr/>
                    <a:lstStyle/>
                    <a:p>
                      <a:pPr marL="0" marR="0" lvl="0" indent="0" algn="ctr" rtl="0">
                        <a:spcBef>
                          <a:spcPts val="0"/>
                        </a:spcBef>
                        <a:spcAft>
                          <a:spcPts val="0"/>
                        </a:spcAft>
                        <a:buNone/>
                      </a:pPr>
                      <a:r>
                        <a:rPr lang="en-US" sz="1200" b="0" dirty="0"/>
                        <a:t>HOME</a:t>
                      </a:r>
                      <a:endParaRPr sz="1200" b="0" dirty="0"/>
                    </a:p>
                  </a:txBody>
                  <a:tcPr marL="72325" marR="72325" marT="45725" marB="45725"/>
                </a:tc>
                <a:tc>
                  <a:txBody>
                    <a:bodyPr/>
                    <a:lstStyle/>
                    <a:p>
                      <a:pPr marL="0" marR="0" lvl="0" indent="0" algn="ctr" rtl="0">
                        <a:spcBef>
                          <a:spcPts val="0"/>
                        </a:spcBef>
                        <a:spcAft>
                          <a:spcPts val="0"/>
                        </a:spcAft>
                        <a:buNone/>
                      </a:pPr>
                      <a:r>
                        <a:rPr lang="en-US" sz="1200" b="0" dirty="0"/>
                        <a:t>To be determined</a:t>
                      </a:r>
                      <a:endParaRPr sz="1200" b="0" dirty="0"/>
                    </a:p>
                  </a:txBody>
                  <a:tcPr marL="72325" marR="72325" marT="45725" marB="45725"/>
                </a:tc>
                <a:tc>
                  <a:txBody>
                    <a:bodyPr/>
                    <a:lstStyle/>
                    <a:p>
                      <a:pPr marL="0" marR="0" lvl="0" indent="0" algn="ctr" rtl="0">
                        <a:spcBef>
                          <a:spcPts val="0"/>
                        </a:spcBef>
                        <a:spcAft>
                          <a:spcPts val="0"/>
                        </a:spcAft>
                        <a:buNone/>
                      </a:pPr>
                      <a:r>
                        <a:rPr lang="en-US" sz="1200" b="0" dirty="0"/>
                        <a:t>NHTF</a:t>
                      </a:r>
                      <a:endParaRPr sz="1200" b="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0" dirty="0"/>
                        <a:t>To be determined</a:t>
                      </a:r>
                      <a:endParaRPr sz="1200" b="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0" dirty="0" smtClean="0"/>
                        <a:t>To</a:t>
                      </a:r>
                      <a:r>
                        <a:rPr lang="en-US" sz="1200" b="0" baseline="0" dirty="0" smtClean="0"/>
                        <a:t> be determined</a:t>
                      </a:r>
                      <a:endParaRPr sz="1200" b="0" dirty="0"/>
                    </a:p>
                  </a:txBody>
                  <a:tcPr marL="72325" marR="72325" marT="45725" marB="45725"/>
                </a:tc>
                <a:extLst>
                  <a:ext uri="{0D108BD9-81ED-4DB2-BD59-A6C34878D82A}">
                    <a16:rowId xmlns:a16="http://schemas.microsoft.com/office/drawing/2014/main" xmlns="" val="10008"/>
                  </a:ext>
                </a:extLst>
              </a:tr>
              <a:tr h="1420518">
                <a:tc>
                  <a:txBody>
                    <a:bodyPr/>
                    <a:lstStyle/>
                    <a:p>
                      <a:pPr marL="0" marR="0" lvl="0" indent="0" algn="l" rtl="0">
                        <a:spcBef>
                          <a:spcPts val="0"/>
                        </a:spcBef>
                        <a:spcAft>
                          <a:spcPts val="0"/>
                        </a:spcAft>
                        <a:buNone/>
                      </a:pPr>
                      <a:r>
                        <a:rPr lang="en-US" sz="1400" b="0" dirty="0"/>
                        <a:t>Affordability </a:t>
                      </a:r>
                      <a:endParaRPr sz="1400" b="0" dirty="0"/>
                    </a:p>
                  </a:txBody>
                  <a:tcPr marL="72325" marR="72325" marT="45725" marB="45725"/>
                </a:tc>
                <a:tc>
                  <a:txBody>
                    <a:bodyPr/>
                    <a:lstStyle/>
                    <a:p>
                      <a:pPr marL="0" marR="0" lvl="0" indent="0" algn="ctr" rtl="0">
                        <a:spcBef>
                          <a:spcPts val="0"/>
                        </a:spcBef>
                        <a:spcAft>
                          <a:spcPts val="0"/>
                        </a:spcAft>
                        <a:buNone/>
                      </a:pPr>
                      <a:r>
                        <a:rPr lang="en-US" sz="1200" b="0" dirty="0"/>
                        <a:t>15/20 yrs. Federal compliance</a:t>
                      </a:r>
                      <a:endParaRPr sz="1200" dirty="0"/>
                    </a:p>
                    <a:p>
                      <a:pPr marL="0" marR="0" lvl="0" indent="0" algn="ctr" rtl="0">
                        <a:spcBef>
                          <a:spcPts val="0"/>
                        </a:spcBef>
                        <a:spcAft>
                          <a:spcPts val="0"/>
                        </a:spcAft>
                        <a:buNone/>
                      </a:pPr>
                      <a:r>
                        <a:rPr lang="en-US" sz="1200" b="0" dirty="0" err="1"/>
                        <a:t>Addt’l</a:t>
                      </a:r>
                      <a:r>
                        <a:rPr lang="en-US" sz="1200" b="0" dirty="0"/>
                        <a:t> 10-15 years State compliance for total of 30 years</a:t>
                      </a:r>
                      <a:endParaRPr sz="1200" b="0" dirty="0"/>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Homebuyer (5-20 yrs.)</a:t>
                      </a:r>
                      <a:endParaRPr sz="1200" b="0" dirty="0"/>
                    </a:p>
                  </a:txBody>
                  <a:tcPr marL="72325" marR="72325" marT="45725" marB="45725"/>
                </a:tc>
                <a:tc>
                  <a:txBody>
                    <a:bodyPr/>
                    <a:lstStyle/>
                    <a:p>
                      <a:pPr marL="0" marR="0" lvl="0" indent="0" algn="ctr" rtl="0">
                        <a:spcBef>
                          <a:spcPts val="0"/>
                        </a:spcBef>
                        <a:spcAft>
                          <a:spcPts val="0"/>
                        </a:spcAft>
                        <a:buNone/>
                      </a:pPr>
                      <a:r>
                        <a:rPr lang="en-US" sz="1200" b="0" dirty="0"/>
                        <a:t>30 yrs.</a:t>
                      </a:r>
                      <a:endParaRPr sz="1200" dirty="0"/>
                    </a:p>
                    <a:p>
                      <a:pPr marL="0" marR="0" lvl="0" indent="0" algn="ctr" rtl="0">
                        <a:spcBef>
                          <a:spcPts val="0"/>
                        </a:spcBef>
                        <a:spcAft>
                          <a:spcPts val="0"/>
                        </a:spcAft>
                        <a:buNone/>
                      </a:pPr>
                      <a:r>
                        <a:rPr lang="en-US" sz="1200" b="0" dirty="0"/>
                        <a:t>5 yrs. </a:t>
                      </a:r>
                      <a:r>
                        <a:rPr lang="en-US" sz="1200" b="0" dirty="0" smtClean="0"/>
                        <a:t>(Homebuyer)</a:t>
                      </a:r>
                      <a:endParaRPr sz="1200" b="0" dirty="0"/>
                    </a:p>
                  </a:txBody>
                  <a:tcPr marL="72325" marR="72325" marT="45725" marB="45725"/>
                </a:tc>
                <a:tc>
                  <a:txBody>
                    <a:bodyPr/>
                    <a:lstStyle/>
                    <a:p>
                      <a:pPr marL="0" marR="0" lvl="0" indent="0" algn="ctr" rtl="0">
                        <a:spcBef>
                          <a:spcPts val="0"/>
                        </a:spcBef>
                        <a:spcAft>
                          <a:spcPts val="0"/>
                        </a:spcAft>
                        <a:buNone/>
                      </a:pPr>
                      <a:r>
                        <a:rPr lang="en-US" sz="1200" b="0" dirty="0"/>
                        <a:t>30 yrs.</a:t>
                      </a:r>
                      <a:endParaRPr sz="1200" b="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200" b="0" dirty="0"/>
                        <a:t>20 yrs.</a:t>
                      </a:r>
                      <a:endParaRPr sz="1200" dirty="0"/>
                    </a:p>
                    <a:p>
                      <a:pPr marL="0" marR="0" lvl="0" indent="0" algn="ctr" rtl="0">
                        <a:spcBef>
                          <a:spcPts val="0"/>
                        </a:spcBef>
                        <a:spcAft>
                          <a:spcPts val="0"/>
                        </a:spcAft>
                        <a:buNone/>
                      </a:pPr>
                      <a:endParaRPr sz="1200" b="0" dirty="0"/>
                    </a:p>
                  </a:txBody>
                  <a:tcPr marL="72325" marR="72325" marT="45725" marB="45725"/>
                </a:tc>
                <a:tc>
                  <a:txBody>
                    <a:bodyPr/>
                    <a:lstStyle/>
                    <a:p>
                      <a:pPr marL="0" marR="0" lvl="0" indent="0" algn="ctr" rtl="0">
                        <a:spcBef>
                          <a:spcPts val="0"/>
                        </a:spcBef>
                        <a:spcAft>
                          <a:spcPts val="0"/>
                        </a:spcAft>
                        <a:buNone/>
                      </a:pPr>
                      <a:r>
                        <a:rPr lang="en-US" sz="1200" b="0" dirty="0" smtClean="0"/>
                        <a:t>30 yrs. (Rental)</a:t>
                      </a:r>
                    </a:p>
                    <a:p>
                      <a:pPr marL="0" marR="0" lvl="0" indent="0" algn="ctr" rtl="0">
                        <a:spcBef>
                          <a:spcPts val="0"/>
                        </a:spcBef>
                        <a:spcAft>
                          <a:spcPts val="0"/>
                        </a:spcAft>
                        <a:buNone/>
                      </a:pPr>
                      <a:r>
                        <a:rPr lang="en-US" sz="1200" b="0" dirty="0" smtClean="0"/>
                        <a:t>5 Yrs. (Homebuyer)</a:t>
                      </a:r>
                      <a:endParaRPr sz="1200" b="0" dirty="0"/>
                    </a:p>
                  </a:txBody>
                  <a:tcPr marL="72325" marR="72325" marT="45725" marB="45725"/>
                </a:tc>
                <a:extLst>
                  <a:ext uri="{0D108BD9-81ED-4DB2-BD59-A6C34878D82A}">
                    <a16:rowId xmlns:a16="http://schemas.microsoft.com/office/drawing/2014/main" xmlns="" val="10009"/>
                  </a:ext>
                </a:extLst>
              </a:tr>
              <a:tr h="978396">
                <a:tc>
                  <a:txBody>
                    <a:bodyPr/>
                    <a:lstStyle/>
                    <a:p>
                      <a:pPr marL="0" marR="0" lvl="0" indent="0" algn="l" rtl="0">
                        <a:spcBef>
                          <a:spcPts val="0"/>
                        </a:spcBef>
                        <a:spcAft>
                          <a:spcPts val="0"/>
                        </a:spcAft>
                        <a:buNone/>
                      </a:pPr>
                      <a:r>
                        <a:rPr lang="en-US" sz="1400" b="0" dirty="0"/>
                        <a:t>Groups Homes </a:t>
                      </a:r>
                      <a:endParaRPr sz="1400" b="0" dirty="0"/>
                    </a:p>
                  </a:txBody>
                  <a:tcPr marL="72325" marR="72325" marT="45725" marB="45725"/>
                </a:tc>
                <a:tc>
                  <a:txBody>
                    <a:bodyPr/>
                    <a:lstStyle/>
                    <a:p>
                      <a:pPr marL="0" marR="0" lvl="0" indent="0" algn="ctr" rtl="0">
                        <a:spcBef>
                          <a:spcPts val="0"/>
                        </a:spcBef>
                        <a:spcAft>
                          <a:spcPts val="0"/>
                        </a:spcAft>
                        <a:buNone/>
                      </a:pPr>
                      <a:r>
                        <a:rPr lang="en-US" sz="1200" b="0"/>
                        <a:t>Ineligible </a:t>
                      </a:r>
                      <a:endParaRPr sz="1200" b="0"/>
                    </a:p>
                  </a:txBody>
                  <a:tcPr marL="72325" marR="72325" marT="45725" marB="45725"/>
                </a:tc>
                <a:tc>
                  <a:txBody>
                    <a:bodyPr/>
                    <a:lstStyle/>
                    <a:p>
                      <a:pPr marL="0" marR="0" lvl="0" indent="0" algn="ctr" rtl="0">
                        <a:spcBef>
                          <a:spcPts val="0"/>
                        </a:spcBef>
                        <a:spcAft>
                          <a:spcPts val="0"/>
                        </a:spcAft>
                        <a:buNone/>
                      </a:pPr>
                      <a:r>
                        <a:rPr lang="en-US" sz="1200" b="0"/>
                        <a:t>Considered –requires pre-application consultation</a:t>
                      </a:r>
                      <a:endParaRPr sz="1200" b="0"/>
                    </a:p>
                  </a:txBody>
                  <a:tcPr marL="72325" marR="72325" marT="45725" marB="45725"/>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0" dirty="0"/>
                        <a:t>Ineligible </a:t>
                      </a:r>
                      <a:endParaRPr sz="1200" dirty="0"/>
                    </a:p>
                    <a:p>
                      <a:pPr marL="0" marR="0" lvl="0" indent="0" algn="ctr" rtl="0">
                        <a:spcBef>
                          <a:spcPts val="0"/>
                        </a:spcBef>
                        <a:spcAft>
                          <a:spcPts val="0"/>
                        </a:spcAft>
                        <a:buNone/>
                      </a:pPr>
                      <a:endParaRPr sz="1200" b="0" dirty="0"/>
                    </a:p>
                  </a:txBody>
                  <a:tcPr marL="72325" marR="72325" marT="45725" marB="45725"/>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0" dirty="0"/>
                        <a:t>Considered –requires pre-application consultation</a:t>
                      </a:r>
                      <a:endParaRPr sz="1200" b="0" dirty="0"/>
                    </a:p>
                    <a:p>
                      <a:pPr marL="0" marR="0" lvl="0" indent="0" algn="ctr" rtl="0">
                        <a:spcBef>
                          <a:spcPts val="0"/>
                        </a:spcBef>
                        <a:spcAft>
                          <a:spcPts val="0"/>
                        </a:spcAft>
                        <a:buNone/>
                      </a:pPr>
                      <a:endParaRPr sz="1200" b="0" dirty="0"/>
                    </a:p>
                  </a:txBody>
                  <a:tcPr marL="72325" marR="72325" marT="45725" marB="45725"/>
                </a:tc>
                <a:tc>
                  <a:txBody>
                    <a:bodyPr/>
                    <a:lstStyle/>
                    <a:p>
                      <a:pPr marL="0" marR="0" lvl="0" indent="0" algn="ctr" rtl="0">
                        <a:spcBef>
                          <a:spcPts val="0"/>
                        </a:spcBef>
                        <a:spcAft>
                          <a:spcPts val="0"/>
                        </a:spcAft>
                        <a:buNone/>
                      </a:pPr>
                      <a:r>
                        <a:rPr lang="en-US" sz="1200" b="0" dirty="0" smtClean="0"/>
                        <a:t>Considered-requires pre-application</a:t>
                      </a:r>
                      <a:r>
                        <a:rPr lang="en-US" sz="1200" b="0" baseline="0" dirty="0" smtClean="0"/>
                        <a:t> consultation</a:t>
                      </a:r>
                      <a:endParaRPr sz="1200" b="0" dirty="0"/>
                    </a:p>
                  </a:txBody>
                  <a:tcPr marL="72325" marR="72325" marT="45725" marB="45725"/>
                </a:tc>
                <a:extLst>
                  <a:ext uri="{0D108BD9-81ED-4DB2-BD59-A6C34878D82A}">
                    <a16:rowId xmlns:a16="http://schemas.microsoft.com/office/drawing/2014/main" xmlns="" val="10010"/>
                  </a:ext>
                </a:extLst>
              </a:tr>
            </a:tbl>
          </a:graphicData>
        </a:graphic>
      </p:graphicFrame>
      <p:sp>
        <p:nvSpPr>
          <p:cNvPr id="424" name="Google Shape;424;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41</a:t>
            </a:fld>
            <a:endParaRPr>
              <a:solidFill>
                <a:srgbClr val="41414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2"/>
          <p:cNvSpPr txBox="1">
            <a:spLocks noGrp="1"/>
          </p:cNvSpPr>
          <p:nvPr>
            <p:ph type="title"/>
          </p:nvPr>
        </p:nvSpPr>
        <p:spPr>
          <a:xfrm>
            <a:off x="609598" y="274638"/>
            <a:ext cx="8077201" cy="79216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400"/>
              <a:buFont typeface="Calibri"/>
              <a:buNone/>
            </a:pPr>
            <a:r>
              <a:rPr lang="en-US" sz="4400">
                <a:solidFill>
                  <a:srgbClr val="587186"/>
                </a:solidFill>
              </a:rPr>
              <a:t>Affordability Period</a:t>
            </a:r>
            <a:endParaRPr sz="4400"/>
          </a:p>
        </p:txBody>
      </p:sp>
      <p:graphicFrame>
        <p:nvGraphicFramePr>
          <p:cNvPr id="430" name="Google Shape;430;p42"/>
          <p:cNvGraphicFramePr/>
          <p:nvPr/>
        </p:nvGraphicFramePr>
        <p:xfrm>
          <a:off x="609598" y="1050509"/>
          <a:ext cx="7799775" cy="5290464"/>
        </p:xfrm>
        <a:graphic>
          <a:graphicData uri="http://schemas.openxmlformats.org/drawingml/2006/table">
            <a:tbl>
              <a:tblPr>
                <a:noFill/>
                <a:tableStyleId>{14C11F24-49FB-4C1A-9899-72F427FF68B2}</a:tableStyleId>
              </a:tblPr>
              <a:tblGrid>
                <a:gridCol w="3942750">
                  <a:extLst>
                    <a:ext uri="{9D8B030D-6E8A-4147-A177-3AD203B41FA5}">
                      <a16:colId xmlns:a16="http://schemas.microsoft.com/office/drawing/2014/main" xmlns="" val="20000"/>
                    </a:ext>
                  </a:extLst>
                </a:gridCol>
                <a:gridCol w="3857025">
                  <a:extLst>
                    <a:ext uri="{9D8B030D-6E8A-4147-A177-3AD203B41FA5}">
                      <a16:colId xmlns:a16="http://schemas.microsoft.com/office/drawing/2014/main" xmlns="" val="20001"/>
                    </a:ext>
                  </a:extLst>
                </a:gridCol>
              </a:tblGrid>
              <a:tr h="394400">
                <a:tc gridSpan="2">
                  <a:txBody>
                    <a:bodyPr/>
                    <a:lstStyle/>
                    <a:p>
                      <a:pPr marL="0" marR="0" lvl="0" indent="0" algn="ctr" rtl="0">
                        <a:lnSpc>
                          <a:spcPct val="107000"/>
                        </a:lnSpc>
                        <a:spcBef>
                          <a:spcPts val="0"/>
                        </a:spcBef>
                        <a:spcAft>
                          <a:spcPts val="0"/>
                        </a:spcAft>
                        <a:buNone/>
                      </a:pPr>
                      <a:r>
                        <a:rPr lang="en-US" sz="1800" b="1">
                          <a:latin typeface="Calibri"/>
                          <a:ea typeface="Calibri"/>
                          <a:cs typeface="Calibri"/>
                          <a:sym typeface="Calibri"/>
                        </a:rPr>
                        <a:t>Affordability Periods by source/activity</a:t>
                      </a:r>
                      <a:endParaRPr sz="18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CADE4"/>
                    </a:solidFill>
                  </a:tcPr>
                </a:tc>
                <a:tc hMerge="1">
                  <a:txBody>
                    <a:bodyPr/>
                    <a:lstStyle/>
                    <a:p>
                      <a:endParaRPr lang="en-US"/>
                    </a:p>
                  </a:txBody>
                  <a:tcPr/>
                </a:tc>
                <a:extLst>
                  <a:ext uri="{0D108BD9-81ED-4DB2-BD59-A6C34878D82A}">
                    <a16:rowId xmlns:a16="http://schemas.microsoft.com/office/drawing/2014/main" xmlns="" val="10000"/>
                  </a:ext>
                </a:extLst>
              </a:tr>
              <a:tr h="308150">
                <a:tc>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Source/Activity</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Years</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01"/>
                  </a:ext>
                </a:extLst>
              </a:tr>
              <a:tr h="308150">
                <a:tc gridSpan="2">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National HTF</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hMerge="1">
                  <a:txBody>
                    <a:bodyPr/>
                    <a:lstStyle/>
                    <a:p>
                      <a:endParaRPr lang="en-US"/>
                    </a:p>
                  </a:txBody>
                  <a:tcPr/>
                </a:tc>
                <a:extLst>
                  <a:ext uri="{0D108BD9-81ED-4DB2-BD59-A6C34878D82A}">
                    <a16:rowId xmlns:a16="http://schemas.microsoft.com/office/drawing/2014/main" xmlns="" val="10002"/>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National HTF (only rental eligible)</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30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03"/>
                  </a:ext>
                </a:extLst>
              </a:tr>
              <a:tr h="308150">
                <a:tc gridSpan="2">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HOME</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hMerge="1">
                  <a:txBody>
                    <a:bodyPr/>
                    <a:lstStyle/>
                    <a:p>
                      <a:endParaRPr lang="en-US"/>
                    </a:p>
                  </a:txBody>
                  <a:tcPr/>
                </a:tc>
                <a:extLst>
                  <a:ext uri="{0D108BD9-81ED-4DB2-BD59-A6C34878D82A}">
                    <a16:rowId xmlns:a16="http://schemas.microsoft.com/office/drawing/2014/main" xmlns="" val="10004"/>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HOME Rental New Construction </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30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05"/>
                  </a:ext>
                </a:extLst>
              </a:tr>
              <a:tr h="30815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HOME Rental Rehabilitation </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30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extLst>
                  <a:ext uri="{0D108BD9-81ED-4DB2-BD59-A6C34878D82A}">
                    <a16:rowId xmlns:a16="http://schemas.microsoft.com/office/drawing/2014/main" xmlns="" val="10006"/>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HOME Homebuyer (less than $15,000)*</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5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07"/>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HOME Homebuyer ($15,000 - $40,000)*</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10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extLst>
                  <a:ext uri="{0D108BD9-81ED-4DB2-BD59-A6C34878D82A}">
                    <a16:rowId xmlns:a16="http://schemas.microsoft.com/office/drawing/2014/main" xmlns="" val="10008"/>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HOME Homebuyer (more than $40,000)*</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15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09"/>
                  </a:ext>
                </a:extLst>
              </a:tr>
              <a:tr h="308150">
                <a:tc gridSpan="2">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State HTF/PSH</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hMerge="1">
                  <a:txBody>
                    <a:bodyPr/>
                    <a:lstStyle/>
                    <a:p>
                      <a:endParaRPr lang="en-US"/>
                    </a:p>
                  </a:txBody>
                  <a:tcPr/>
                </a:tc>
                <a:extLst>
                  <a:ext uri="{0D108BD9-81ED-4DB2-BD59-A6C34878D82A}">
                    <a16:rowId xmlns:a16="http://schemas.microsoft.com/office/drawing/2014/main" xmlns="" val="10010"/>
                  </a:ext>
                </a:extLst>
              </a:tr>
              <a:tr h="30815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State HTF/PSH Rental </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30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11"/>
                  </a:ext>
                </a:extLst>
              </a:tr>
              <a:tr h="30815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State HTF Homebuyer</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5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extLst>
                  <a:ext uri="{0D108BD9-81ED-4DB2-BD59-A6C34878D82A}">
                    <a16:rowId xmlns:a16="http://schemas.microsoft.com/office/drawing/2014/main" xmlns="" val="10012"/>
                  </a:ext>
                </a:extLst>
              </a:tr>
              <a:tr h="308150">
                <a:tc gridSpan="2">
                  <a:txBody>
                    <a:bodyPr/>
                    <a:lstStyle/>
                    <a:p>
                      <a:pPr marL="0" marR="0" lvl="0" indent="0" algn="ctr" rtl="0">
                        <a:lnSpc>
                          <a:spcPct val="107000"/>
                        </a:lnSpc>
                        <a:spcBef>
                          <a:spcPts val="0"/>
                        </a:spcBef>
                        <a:spcAft>
                          <a:spcPts val="0"/>
                        </a:spcAft>
                        <a:buNone/>
                      </a:pPr>
                      <a:r>
                        <a:rPr lang="en-US" sz="1400" b="1">
                          <a:latin typeface="Calibri"/>
                          <a:ea typeface="Calibri"/>
                          <a:cs typeface="Calibri"/>
                          <a:sym typeface="Calibri"/>
                        </a:rPr>
                        <a:t>HIEE</a:t>
                      </a:r>
                      <a:endParaRPr sz="1400">
                        <a:latin typeface="Calibri"/>
                        <a:ea typeface="Calibri"/>
                        <a:cs typeface="Calibri"/>
                        <a:sym typeface="Calibri"/>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F1FA"/>
                    </a:solidFill>
                  </a:tcPr>
                </a:tc>
                <a:tc hMerge="1">
                  <a:txBody>
                    <a:bodyPr/>
                    <a:lstStyle/>
                    <a:p>
                      <a:endParaRPr lang="en-US"/>
                    </a:p>
                  </a:txBody>
                  <a:tcPr/>
                </a:tc>
                <a:extLst>
                  <a:ext uri="{0D108BD9-81ED-4DB2-BD59-A6C34878D82A}">
                    <a16:rowId xmlns:a16="http://schemas.microsoft.com/office/drawing/2014/main" xmlns="" val="10013"/>
                  </a:ext>
                </a:extLst>
              </a:tr>
              <a:tr h="389700">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Rental New Construction and Rehabilitation  </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tc>
                  <a:txBody>
                    <a:bodyPr/>
                    <a:lstStyle/>
                    <a:p>
                      <a:pPr marL="0" marR="0" lvl="0" indent="0" algn="l" rtl="0">
                        <a:lnSpc>
                          <a:spcPct val="107000"/>
                        </a:lnSpc>
                        <a:spcBef>
                          <a:spcPts val="0"/>
                        </a:spcBef>
                        <a:spcAft>
                          <a:spcPts val="0"/>
                        </a:spcAft>
                        <a:buNone/>
                      </a:pPr>
                      <a:r>
                        <a:rPr lang="en-US" sz="1400">
                          <a:latin typeface="Calibri"/>
                          <a:ea typeface="Calibri"/>
                          <a:cs typeface="Calibri"/>
                          <a:sym typeface="Calibri"/>
                        </a:rPr>
                        <a:t>30 years</a:t>
                      </a:r>
                      <a:endParaRPr/>
                    </a:p>
                  </a:txBody>
                  <a:tcPr marL="72400" marR="7240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E3F5"/>
                    </a:solidFill>
                  </a:tcPr>
                </a:tc>
                <a:extLst>
                  <a:ext uri="{0D108BD9-81ED-4DB2-BD59-A6C34878D82A}">
                    <a16:rowId xmlns:a16="http://schemas.microsoft.com/office/drawing/2014/main" xmlns="" val="10014"/>
                  </a:ext>
                </a:extLst>
              </a:tr>
            </a:tbl>
          </a:graphicData>
        </a:graphic>
      </p:graphicFrame>
      <p:sp>
        <p:nvSpPr>
          <p:cNvPr id="431" name="Google Shape;431;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42</a:t>
            </a:fld>
            <a:endParaRPr>
              <a:solidFill>
                <a:srgbClr val="414141"/>
              </a:solidFill>
            </a:endParaRPr>
          </a:p>
        </p:txBody>
      </p:sp>
      <p:sp>
        <p:nvSpPr>
          <p:cNvPr id="432" name="Google Shape;432;p42"/>
          <p:cNvSpPr txBox="1"/>
          <p:nvPr/>
        </p:nvSpPr>
        <p:spPr>
          <a:xfrm>
            <a:off x="685800" y="6326832"/>
            <a:ext cx="7696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rgbClr val="000000"/>
                </a:solidFill>
                <a:latin typeface="Calibri"/>
                <a:ea typeface="Calibri"/>
                <a:cs typeface="Calibri"/>
                <a:sym typeface="Calibri"/>
              </a:rPr>
              <a:t>*If only homebuyer developer subsidy resale applies.  If DHCD DPA is included in a unit then a recapture provision applies and affordability is based on the amount of DPA only.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txBox="1">
            <a:spLocks noGrp="1"/>
          </p:cNvSpPr>
          <p:nvPr>
            <p:ph type="title"/>
          </p:nvPr>
        </p:nvSpPr>
        <p:spPr>
          <a:xfrm>
            <a:off x="457200" y="685800"/>
            <a:ext cx="8229600" cy="79216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600"/>
              <a:buFont typeface="Calibri"/>
              <a:buNone/>
            </a:pPr>
            <a:r>
              <a:rPr lang="en-US" sz="3600"/>
              <a:t>Underwriting</a:t>
            </a:r>
            <a:br>
              <a:rPr lang="en-US" sz="3600"/>
            </a:br>
            <a:endParaRPr sz="3600"/>
          </a:p>
        </p:txBody>
      </p:sp>
      <p:sp>
        <p:nvSpPr>
          <p:cNvPr id="438" name="Google Shape;438;p43"/>
          <p:cNvSpPr txBox="1">
            <a:spLocks noGrp="1"/>
          </p:cNvSpPr>
          <p:nvPr>
            <p:ph type="body" idx="1"/>
          </p:nvPr>
        </p:nvSpPr>
        <p:spPr>
          <a:xfrm>
            <a:off x="304800" y="1752600"/>
            <a:ext cx="7696200" cy="42672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Scoring will be negatively affected if underwriting template is not completed</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Must be completed for all projects</a:t>
            </a:r>
            <a:endParaRPr/>
          </a:p>
          <a:p>
            <a:pPr marL="118871"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Must reflect all requests as applicable (NHTF, State HTF, HOME, HIEE)</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For lines that are not appropriate for your project, leave blank</a:t>
            </a:r>
            <a:endParaRPr/>
          </a:p>
          <a:p>
            <a:pPr marL="91440" lvl="0" indent="0" algn="l" rtl="0">
              <a:lnSpc>
                <a:spcPct val="90000"/>
              </a:lnSpc>
              <a:spcBef>
                <a:spcPts val="1400"/>
              </a:spcBef>
              <a:spcAft>
                <a:spcPts val="0"/>
              </a:spcAft>
              <a:buSzPts val="2000"/>
              <a:buNone/>
            </a:pPr>
            <a:endParaRPr/>
          </a:p>
        </p:txBody>
      </p:sp>
      <p:sp>
        <p:nvSpPr>
          <p:cNvPr id="439" name="Google Shape;439;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43</a:t>
            </a:fld>
            <a:endParaRPr>
              <a:solidFill>
                <a:srgbClr val="41414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4"/>
          <p:cNvSpPr txBox="1">
            <a:spLocks noGrp="1"/>
          </p:cNvSpPr>
          <p:nvPr>
            <p:ph type="title"/>
          </p:nvPr>
        </p:nvSpPr>
        <p:spPr>
          <a:xfrm>
            <a:off x="865563" y="2895600"/>
            <a:ext cx="75438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8000"/>
              <a:buFont typeface="Calibri"/>
              <a:buNone/>
            </a:pPr>
            <a:r>
              <a:rPr lang="en-US" sz="8000" b="1"/>
              <a:t>Required Reporting</a:t>
            </a:r>
            <a:endParaRPr sz="8000" b="1"/>
          </a:p>
        </p:txBody>
      </p:sp>
      <p:sp>
        <p:nvSpPr>
          <p:cNvPr id="445" name="Google Shape;445;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44</a:t>
            </a:fld>
            <a:endParaRPr>
              <a:solidFill>
                <a:srgbClr val="414141"/>
              </a:solidFill>
            </a:endParaRPr>
          </a:p>
        </p:txBody>
      </p:sp>
      <p:sp>
        <p:nvSpPr>
          <p:cNvPr id="446" name="Google Shape;446;p44"/>
          <p:cNvSpPr/>
          <p:nvPr/>
        </p:nvSpPr>
        <p:spPr>
          <a:xfrm>
            <a:off x="457200" y="1524000"/>
            <a:ext cx="8305800" cy="5334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Fair Housing</a:t>
            </a:r>
            <a:endParaRPr>
              <a:solidFill>
                <a:srgbClr val="587186"/>
              </a:solidFill>
            </a:endParaRPr>
          </a:p>
        </p:txBody>
      </p:sp>
      <p:sp>
        <p:nvSpPr>
          <p:cNvPr id="452" name="Google Shape;452;p4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800"/>
              <a:buNone/>
            </a:pPr>
            <a:r>
              <a:rPr lang="en-US" sz="2800" dirty="0"/>
              <a:t>Applies to all assisted projects</a:t>
            </a:r>
            <a:endParaRPr dirty="0"/>
          </a:p>
          <a:p>
            <a:pPr marL="91440" lvl="0" indent="-91440" algn="l" rtl="0">
              <a:lnSpc>
                <a:spcPct val="90000"/>
              </a:lnSpc>
              <a:spcBef>
                <a:spcPts val="1400"/>
              </a:spcBef>
              <a:spcAft>
                <a:spcPts val="0"/>
              </a:spcAft>
              <a:buSzPts val="2800"/>
              <a:buNone/>
            </a:pPr>
            <a:endParaRPr sz="2800" dirty="0"/>
          </a:p>
          <a:p>
            <a:pPr marL="0" lvl="0" indent="0" algn="l" rtl="0">
              <a:lnSpc>
                <a:spcPct val="90000"/>
              </a:lnSpc>
              <a:spcBef>
                <a:spcPts val="1400"/>
              </a:spcBef>
              <a:spcAft>
                <a:spcPts val="0"/>
              </a:spcAft>
              <a:buSzPts val="2800"/>
              <a:buNone/>
            </a:pPr>
            <a:r>
              <a:rPr lang="en-US" sz="2800" dirty="0"/>
              <a:t>Prohibits discrimination in the sale or rental of housing based on race, color, religion, sex, national origin, handicap or familial status</a:t>
            </a:r>
            <a:endParaRPr dirty="0"/>
          </a:p>
          <a:p>
            <a:pPr marL="91440" lvl="0" indent="-91440" algn="l" rtl="0">
              <a:lnSpc>
                <a:spcPct val="90000"/>
              </a:lnSpc>
              <a:spcBef>
                <a:spcPts val="1400"/>
              </a:spcBef>
              <a:spcAft>
                <a:spcPts val="0"/>
              </a:spcAft>
              <a:buSzPts val="2800"/>
              <a:buNone/>
            </a:pPr>
            <a:endParaRPr sz="2800" dirty="0"/>
          </a:p>
          <a:p>
            <a:pPr marL="0" lvl="0" indent="0" algn="l" rtl="0">
              <a:lnSpc>
                <a:spcPct val="90000"/>
              </a:lnSpc>
              <a:spcBef>
                <a:spcPts val="1400"/>
              </a:spcBef>
              <a:spcAft>
                <a:spcPts val="0"/>
              </a:spcAft>
              <a:buSzPts val="2800"/>
              <a:buNone/>
            </a:pPr>
            <a:r>
              <a:rPr lang="en-US" sz="2800" dirty="0"/>
              <a:t>Rental projects are monitored throughout the affordability period for compliance</a:t>
            </a:r>
            <a:endParaRPr dirty="0"/>
          </a:p>
        </p:txBody>
      </p:sp>
      <p:sp>
        <p:nvSpPr>
          <p:cNvPr id="453" name="Google Shape;453;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45</a:t>
            </a:fld>
            <a:endParaRPr>
              <a:solidFill>
                <a:srgbClr val="41414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6"/>
              </a:buClr>
              <a:buSzPts val="4800"/>
              <a:buFont typeface="Calibri"/>
              <a:buNone/>
            </a:pPr>
            <a:r>
              <a:rPr lang="en-US">
                <a:solidFill>
                  <a:schemeClr val="accent6"/>
                </a:solidFill>
              </a:rPr>
              <a:t>      </a:t>
            </a:r>
            <a:r>
              <a:rPr lang="en-US">
                <a:solidFill>
                  <a:srgbClr val="587186"/>
                </a:solidFill>
              </a:rPr>
              <a:t>Furthering Fair Housing</a:t>
            </a:r>
            <a:endParaRPr>
              <a:solidFill>
                <a:srgbClr val="587186"/>
              </a:solidFill>
            </a:endParaRPr>
          </a:p>
        </p:txBody>
      </p:sp>
      <p:sp>
        <p:nvSpPr>
          <p:cNvPr id="459" name="Google Shape;459;p4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77800" algn="l" rtl="0">
              <a:lnSpc>
                <a:spcPct val="90000"/>
              </a:lnSpc>
              <a:spcBef>
                <a:spcPts val="0"/>
              </a:spcBef>
              <a:spcAft>
                <a:spcPts val="0"/>
              </a:spcAft>
              <a:buSzPts val="2800"/>
              <a:buChar char=" "/>
            </a:pPr>
            <a:r>
              <a:rPr lang="en-US" sz="2800" u="sng"/>
              <a:t>Site and Neighborhood Standards </a:t>
            </a:r>
            <a:r>
              <a:rPr lang="en-US" sz="2800"/>
              <a:t>form required for all projects </a:t>
            </a:r>
            <a:endParaRPr/>
          </a:p>
          <a:p>
            <a:pPr marL="91440" lvl="0" indent="-91440" algn="l" rtl="0">
              <a:lnSpc>
                <a:spcPct val="90000"/>
              </a:lnSpc>
              <a:spcBef>
                <a:spcPts val="1400"/>
              </a:spcBef>
              <a:spcAft>
                <a:spcPts val="0"/>
              </a:spcAft>
              <a:buSzPts val="2800"/>
              <a:buNone/>
            </a:pPr>
            <a:endParaRPr sz="2800"/>
          </a:p>
          <a:p>
            <a:pPr marL="91440" lvl="0" indent="-177800" algn="l" rtl="0">
              <a:lnSpc>
                <a:spcPct val="90000"/>
              </a:lnSpc>
              <a:spcBef>
                <a:spcPts val="1400"/>
              </a:spcBef>
              <a:spcAft>
                <a:spcPts val="0"/>
              </a:spcAft>
              <a:buSzPts val="2800"/>
              <a:buChar char=" "/>
            </a:pPr>
            <a:r>
              <a:rPr lang="en-US" sz="2800"/>
              <a:t>Must be submitted with project application in CAMS</a:t>
            </a:r>
            <a:endParaRPr sz="2800"/>
          </a:p>
        </p:txBody>
      </p:sp>
      <p:sp>
        <p:nvSpPr>
          <p:cNvPr id="460" name="Google Shape;460;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46</a:t>
            </a:fld>
            <a:endParaRPr>
              <a:solidFill>
                <a:srgbClr val="41414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Environmental Review</a:t>
            </a:r>
            <a:endParaRPr>
              <a:solidFill>
                <a:srgbClr val="587186"/>
              </a:solidFill>
            </a:endParaRPr>
          </a:p>
        </p:txBody>
      </p:sp>
      <p:sp>
        <p:nvSpPr>
          <p:cNvPr id="466" name="Google Shape;466;p4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62500" lnSpcReduction="20000"/>
          </a:bodyPr>
          <a:lstStyle/>
          <a:p>
            <a:pPr marL="91440" lvl="0" indent="-111125" algn="l" rtl="0">
              <a:lnSpc>
                <a:spcPct val="90000"/>
              </a:lnSpc>
              <a:spcBef>
                <a:spcPts val="0"/>
              </a:spcBef>
              <a:spcAft>
                <a:spcPts val="0"/>
              </a:spcAft>
              <a:buSzPct val="100000"/>
              <a:buChar char=" "/>
            </a:pPr>
            <a:r>
              <a:rPr lang="en-US" sz="2800"/>
              <a:t>Applies to all projects (Phase 1 Environmental must be submitted)</a:t>
            </a:r>
            <a:endParaRPr/>
          </a:p>
          <a:p>
            <a:pPr marL="91440" lvl="0" indent="0" algn="l" rtl="0">
              <a:lnSpc>
                <a:spcPct val="90000"/>
              </a:lnSpc>
              <a:spcBef>
                <a:spcPts val="1400"/>
              </a:spcBef>
              <a:spcAft>
                <a:spcPts val="0"/>
              </a:spcAft>
              <a:buSzPct val="100000"/>
              <a:buNone/>
            </a:pPr>
            <a:endParaRPr sz="2800"/>
          </a:p>
          <a:p>
            <a:pPr marL="0" lvl="0" indent="0" algn="l" rtl="0">
              <a:lnSpc>
                <a:spcPct val="90000"/>
              </a:lnSpc>
              <a:spcBef>
                <a:spcPts val="1400"/>
              </a:spcBef>
              <a:spcAft>
                <a:spcPts val="0"/>
              </a:spcAft>
              <a:buSzPct val="100000"/>
              <a:buNone/>
            </a:pPr>
            <a:r>
              <a:rPr lang="en-US" sz="2800"/>
              <a:t>  Public notices required for federal funds</a:t>
            </a:r>
            <a:endParaRPr/>
          </a:p>
          <a:p>
            <a:pPr marL="91440" lvl="0" indent="0" algn="l" rtl="0">
              <a:lnSpc>
                <a:spcPct val="90000"/>
              </a:lnSpc>
              <a:spcBef>
                <a:spcPts val="1400"/>
              </a:spcBef>
              <a:spcAft>
                <a:spcPts val="0"/>
              </a:spcAft>
              <a:buSzPct val="100000"/>
              <a:buNone/>
            </a:pPr>
            <a:endParaRPr sz="2800"/>
          </a:p>
          <a:p>
            <a:pPr marL="91440" lvl="0" indent="-111125" algn="l" rtl="0">
              <a:lnSpc>
                <a:spcPct val="90000"/>
              </a:lnSpc>
              <a:spcBef>
                <a:spcPts val="1400"/>
              </a:spcBef>
              <a:spcAft>
                <a:spcPts val="0"/>
              </a:spcAft>
              <a:buSzPct val="100000"/>
              <a:buChar char=" "/>
            </a:pPr>
            <a:r>
              <a:rPr lang="en-US" sz="2800"/>
              <a:t>Requires a Part 58 review &amp; release of funds(ROF) from HUD for federal funds.  Projects awarded HOME or NHTF funding should submit a prepared copy of the Part 58 checklist no later than six months from the date an award is made. </a:t>
            </a:r>
            <a:endParaRPr/>
          </a:p>
          <a:p>
            <a:pPr marL="91440" lvl="0" indent="0" algn="l" rtl="0">
              <a:lnSpc>
                <a:spcPct val="90000"/>
              </a:lnSpc>
              <a:spcBef>
                <a:spcPts val="1400"/>
              </a:spcBef>
              <a:spcAft>
                <a:spcPts val="0"/>
              </a:spcAft>
              <a:buSzPct val="100000"/>
              <a:buNone/>
            </a:pPr>
            <a:endParaRPr sz="2800"/>
          </a:p>
          <a:p>
            <a:pPr marL="91440" lvl="0" indent="-111125" algn="l" rtl="0">
              <a:lnSpc>
                <a:spcPct val="90000"/>
              </a:lnSpc>
              <a:spcBef>
                <a:spcPts val="1400"/>
              </a:spcBef>
              <a:spcAft>
                <a:spcPts val="0"/>
              </a:spcAft>
              <a:buSzPct val="100000"/>
              <a:buChar char=" "/>
            </a:pPr>
            <a:r>
              <a:rPr lang="en-US" sz="2800" u="sng"/>
              <a:t>No development activity can occur prior to the “release of funds”</a:t>
            </a:r>
            <a:endParaRPr/>
          </a:p>
          <a:p>
            <a:pPr marL="91440" lvl="0" indent="0" algn="l" rtl="0">
              <a:lnSpc>
                <a:spcPct val="90000"/>
              </a:lnSpc>
              <a:spcBef>
                <a:spcPts val="1400"/>
              </a:spcBef>
              <a:spcAft>
                <a:spcPts val="0"/>
              </a:spcAft>
              <a:buSzPct val="100000"/>
              <a:buNone/>
            </a:pPr>
            <a:endParaRPr sz="2800" u="sng"/>
          </a:p>
          <a:p>
            <a:pPr marL="91440" lvl="0" indent="-111125" algn="l" rtl="0">
              <a:lnSpc>
                <a:spcPct val="90000"/>
              </a:lnSpc>
              <a:spcBef>
                <a:spcPts val="1400"/>
              </a:spcBef>
              <a:spcAft>
                <a:spcPts val="0"/>
              </a:spcAft>
              <a:buSzPct val="100000"/>
              <a:buChar char=" "/>
            </a:pPr>
            <a:r>
              <a:rPr lang="en-US" sz="2800"/>
              <a:t>Proceeding with development prior to “release of funds” may jeopardize funding</a:t>
            </a:r>
            <a:endParaRPr sz="2800"/>
          </a:p>
        </p:txBody>
      </p:sp>
      <p:sp>
        <p:nvSpPr>
          <p:cNvPr id="467" name="Google Shape;467;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47</a:t>
            </a:fld>
            <a:endParaRPr>
              <a:solidFill>
                <a:srgbClr val="41414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Lead Safe</a:t>
            </a:r>
            <a:endParaRPr>
              <a:solidFill>
                <a:srgbClr val="587186"/>
              </a:solidFill>
            </a:endParaRPr>
          </a:p>
        </p:txBody>
      </p:sp>
      <p:sp>
        <p:nvSpPr>
          <p:cNvPr id="474" name="Google Shape;474;p4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400"/>
              <a:t> If applicable projects must assure that:</a:t>
            </a:r>
            <a:endParaRPr/>
          </a:p>
          <a:p>
            <a:pPr marL="384048" lvl="1" indent="-182880" algn="l" rtl="0">
              <a:lnSpc>
                <a:spcPct val="90000"/>
              </a:lnSpc>
              <a:spcBef>
                <a:spcPts val="400"/>
              </a:spcBef>
              <a:spcAft>
                <a:spcPts val="0"/>
              </a:spcAft>
              <a:buSzPts val="2400"/>
              <a:buChar char="◦"/>
            </a:pPr>
            <a:r>
              <a:rPr lang="en-US" sz="2400"/>
              <a:t>Rehab or demolition activities meet lead safe requirements</a:t>
            </a:r>
            <a:endParaRPr/>
          </a:p>
          <a:p>
            <a:pPr marL="384048" lvl="1" indent="-182880" algn="l" rtl="0">
              <a:lnSpc>
                <a:spcPct val="90000"/>
              </a:lnSpc>
              <a:spcBef>
                <a:spcPts val="600"/>
              </a:spcBef>
              <a:spcAft>
                <a:spcPts val="0"/>
              </a:spcAft>
              <a:buSzPts val="2400"/>
              <a:buChar char="◦"/>
            </a:pPr>
            <a:r>
              <a:rPr lang="en-US" sz="2400"/>
              <a:t>Development costs include associated costs</a:t>
            </a:r>
            <a:endParaRPr/>
          </a:p>
          <a:p>
            <a:pPr marL="384048" lvl="1" indent="-182880" algn="l" rtl="0">
              <a:lnSpc>
                <a:spcPct val="90000"/>
              </a:lnSpc>
              <a:spcBef>
                <a:spcPts val="600"/>
              </a:spcBef>
              <a:spcAft>
                <a:spcPts val="0"/>
              </a:spcAft>
              <a:buSzPts val="2400"/>
              <a:buChar char="◦"/>
            </a:pPr>
            <a:r>
              <a:rPr lang="en-US" sz="2400"/>
              <a:t>Homebuyer or tenants will receive notification</a:t>
            </a:r>
            <a:endParaRPr/>
          </a:p>
          <a:p>
            <a:pPr marL="384048" lvl="1" indent="-182880" algn="l" rtl="0">
              <a:lnSpc>
                <a:spcPct val="90000"/>
              </a:lnSpc>
              <a:spcBef>
                <a:spcPts val="600"/>
              </a:spcBef>
              <a:spcAft>
                <a:spcPts val="0"/>
              </a:spcAft>
              <a:buSzPts val="2400"/>
              <a:buChar char="◦"/>
            </a:pPr>
            <a:r>
              <a:rPr lang="en-US" sz="2400"/>
              <a:t>Rental operating costs include costs associated with ongoing maintenance</a:t>
            </a:r>
            <a:endParaRPr/>
          </a:p>
          <a:p>
            <a:pPr marL="384048" lvl="1" indent="-182880" algn="l" rtl="0">
              <a:lnSpc>
                <a:spcPct val="90000"/>
              </a:lnSpc>
              <a:spcBef>
                <a:spcPts val="600"/>
              </a:spcBef>
              <a:spcAft>
                <a:spcPts val="0"/>
              </a:spcAft>
              <a:buSzPts val="2400"/>
              <a:buChar char="◦"/>
            </a:pPr>
            <a:r>
              <a:rPr lang="en-US" sz="2400"/>
              <a:t>Records are maintained to document all measures taken including ongoing maintenance</a:t>
            </a:r>
            <a:endParaRPr/>
          </a:p>
          <a:p>
            <a:pPr marL="384048" lvl="1" indent="-68579" algn="l" rtl="0">
              <a:lnSpc>
                <a:spcPct val="90000"/>
              </a:lnSpc>
              <a:spcBef>
                <a:spcPts val="600"/>
              </a:spcBef>
              <a:spcAft>
                <a:spcPts val="0"/>
              </a:spcAft>
              <a:buSzPts val="1800"/>
              <a:buNone/>
            </a:pPr>
            <a:endParaRPr/>
          </a:p>
        </p:txBody>
      </p:sp>
      <p:sp>
        <p:nvSpPr>
          <p:cNvPr id="475" name="Google Shape;475;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48</a:t>
            </a:fld>
            <a:endParaRPr>
              <a:solidFill>
                <a:srgbClr val="41414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Uniform Relocation Act</a:t>
            </a:r>
            <a:endParaRPr>
              <a:solidFill>
                <a:srgbClr val="587186"/>
              </a:solidFill>
            </a:endParaRPr>
          </a:p>
        </p:txBody>
      </p:sp>
      <p:sp>
        <p:nvSpPr>
          <p:cNvPr id="481" name="Google Shape;481;p49"/>
          <p:cNvSpPr txBox="1">
            <a:spLocks noGrp="1"/>
          </p:cNvSpPr>
          <p:nvPr>
            <p:ph type="body" idx="1"/>
          </p:nvPr>
        </p:nvSpPr>
        <p:spPr>
          <a:xfrm>
            <a:off x="381000" y="1737361"/>
            <a:ext cx="8229600" cy="4525963"/>
          </a:xfrm>
          <a:prstGeom prst="rect">
            <a:avLst/>
          </a:prstGeom>
          <a:noFill/>
          <a:ln>
            <a:noFill/>
          </a:ln>
        </p:spPr>
        <p:txBody>
          <a:bodyPr spcFirstLastPara="1" wrap="square" lIns="0" tIns="45700" rIns="0" bIns="45700" anchor="t" anchorCtr="0">
            <a:normAutofit fontScale="85000" lnSpcReduction="10000"/>
          </a:bodyPr>
          <a:lstStyle/>
          <a:p>
            <a:pPr marL="0" lvl="0" indent="0" algn="l" rtl="0">
              <a:lnSpc>
                <a:spcPct val="90000"/>
              </a:lnSpc>
              <a:spcBef>
                <a:spcPts val="0"/>
              </a:spcBef>
              <a:spcAft>
                <a:spcPts val="0"/>
              </a:spcAft>
              <a:buSzPct val="100000"/>
              <a:buNone/>
            </a:pPr>
            <a:r>
              <a:rPr lang="en-US" sz="2400"/>
              <a:t> Applies to all projects where development activities will cause temporary or permanent displacement</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Applies to displacement of households, businesses, farms, and nonprofits</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Notice of intent and survey of occupants must be completed</a:t>
            </a:r>
            <a:r>
              <a:rPr lang="en-US" sz="2400" u="sng"/>
              <a:t> PRIOR </a:t>
            </a:r>
            <a:r>
              <a:rPr lang="en-US" sz="2400"/>
              <a:t>to application</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Costs must be reflected in the development costs</a:t>
            </a:r>
            <a:endParaRPr/>
          </a:p>
          <a:p>
            <a:pPr marL="91440"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u="sng"/>
              <a:t>All projects</a:t>
            </a:r>
            <a:r>
              <a:rPr lang="en-US" sz="2400"/>
              <a:t> must submit a completed URA Supplement with a detailed plan as part of the application</a:t>
            </a:r>
            <a:endParaRPr/>
          </a:p>
          <a:p>
            <a:pPr marL="91440" lvl="0" indent="0" algn="l" rtl="0">
              <a:lnSpc>
                <a:spcPct val="90000"/>
              </a:lnSpc>
              <a:spcBef>
                <a:spcPts val="1400"/>
              </a:spcBef>
              <a:spcAft>
                <a:spcPts val="0"/>
              </a:spcAft>
              <a:buSzPct val="100000"/>
              <a:buNone/>
            </a:pPr>
            <a:endParaRPr sz="2400"/>
          </a:p>
        </p:txBody>
      </p:sp>
      <p:sp>
        <p:nvSpPr>
          <p:cNvPr id="482" name="Google Shape;482;p4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49</a:t>
            </a:fld>
            <a:endParaRPr>
              <a:solidFill>
                <a:srgbClr val="41414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65563" y="1981200"/>
            <a:ext cx="7543800" cy="14507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8000"/>
              <a:buFont typeface="Calibri"/>
              <a:buNone/>
            </a:pPr>
            <a:r>
              <a:rPr lang="en-US" sz="8000" b="1"/>
              <a:t>Applicant Entities</a:t>
            </a:r>
            <a:endParaRPr sz="8000" b="1"/>
          </a:p>
        </p:txBody>
      </p:sp>
      <p:sp>
        <p:nvSpPr>
          <p:cNvPr id="145" name="Google Shape;145;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a:t>
            </a:fld>
            <a:endParaRPr>
              <a:solidFill>
                <a:srgbClr val="414141"/>
              </a:solidFill>
            </a:endParaRPr>
          </a:p>
        </p:txBody>
      </p:sp>
      <p:sp>
        <p:nvSpPr>
          <p:cNvPr id="146" name="Google Shape;146;p5"/>
          <p:cNvSpPr/>
          <p:nvPr/>
        </p:nvSpPr>
        <p:spPr>
          <a:xfrm>
            <a:off x="609600" y="1295400"/>
            <a:ext cx="8153400" cy="6858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Section 3</a:t>
            </a:r>
            <a:endParaRPr>
              <a:solidFill>
                <a:srgbClr val="587186"/>
              </a:solidFill>
            </a:endParaRPr>
          </a:p>
        </p:txBody>
      </p:sp>
      <p:sp>
        <p:nvSpPr>
          <p:cNvPr id="489" name="Google Shape;489;p5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Font typeface="Arial"/>
              <a:buChar char="•"/>
            </a:pPr>
            <a:r>
              <a:rPr lang="en-US" dirty="0"/>
              <a:t>Applies to all </a:t>
            </a:r>
            <a:r>
              <a:rPr lang="en-US" b="1" u="sng" dirty="0"/>
              <a:t>federally</a:t>
            </a:r>
            <a:r>
              <a:rPr lang="en-US" dirty="0"/>
              <a:t> assisted projects </a:t>
            </a:r>
            <a:endParaRPr dirty="0"/>
          </a:p>
          <a:p>
            <a:pPr marL="91440" lvl="0" indent="-127000" algn="l" rtl="0">
              <a:lnSpc>
                <a:spcPct val="90000"/>
              </a:lnSpc>
              <a:spcBef>
                <a:spcPts val="1400"/>
              </a:spcBef>
              <a:spcAft>
                <a:spcPts val="0"/>
              </a:spcAft>
              <a:buSzPts val="2000"/>
              <a:buFont typeface="Arial"/>
              <a:buChar char="•"/>
            </a:pPr>
            <a:r>
              <a:rPr lang="en-US" dirty="0"/>
              <a:t>Development activity must be designed to benefit to the greatest degree possible low and very low income persons in the project’s service area and the businesses that employ them.</a:t>
            </a:r>
            <a:endParaRPr dirty="0"/>
          </a:p>
          <a:p>
            <a:pPr marL="91440" lvl="0" indent="-127000" algn="l" rtl="0">
              <a:lnSpc>
                <a:spcPct val="90000"/>
              </a:lnSpc>
              <a:spcBef>
                <a:spcPts val="1400"/>
              </a:spcBef>
              <a:spcAft>
                <a:spcPts val="0"/>
              </a:spcAft>
              <a:buSzPts val="2000"/>
              <a:buFont typeface="Arial"/>
              <a:buChar char="•"/>
            </a:pPr>
            <a:r>
              <a:rPr lang="en-US" dirty="0"/>
              <a:t>Impacts developer hiring, contracting, and subcontracting</a:t>
            </a:r>
            <a:endParaRPr dirty="0"/>
          </a:p>
          <a:p>
            <a:pPr marL="91440" lvl="0" indent="-127000" algn="l" rtl="0">
              <a:lnSpc>
                <a:spcPct val="90000"/>
              </a:lnSpc>
              <a:spcBef>
                <a:spcPts val="1400"/>
              </a:spcBef>
              <a:spcAft>
                <a:spcPts val="0"/>
              </a:spcAft>
              <a:buSzPts val="2000"/>
              <a:buFont typeface="Arial"/>
              <a:buChar char="•"/>
            </a:pPr>
            <a:r>
              <a:rPr lang="en-US" dirty="0"/>
              <a:t>Requires public notices, documentation of efforts, and reporting</a:t>
            </a:r>
            <a:endParaRPr dirty="0"/>
          </a:p>
          <a:p>
            <a:pPr marL="91440" lvl="0" indent="-127000" algn="l" rtl="0">
              <a:lnSpc>
                <a:spcPct val="90000"/>
              </a:lnSpc>
              <a:spcBef>
                <a:spcPts val="1400"/>
              </a:spcBef>
              <a:spcAft>
                <a:spcPts val="0"/>
              </a:spcAft>
              <a:buSzPts val="2000"/>
              <a:buFont typeface="Arial"/>
              <a:buChar char="•"/>
            </a:pPr>
            <a:r>
              <a:rPr lang="en-US" dirty="0"/>
              <a:t>Developer MUST submit a </a:t>
            </a:r>
            <a:r>
              <a:rPr lang="en-US" u="sng" dirty="0"/>
              <a:t>Section 3 plan</a:t>
            </a:r>
            <a:r>
              <a:rPr lang="en-US" dirty="0"/>
              <a:t> as part of the Program Agreement development process</a:t>
            </a:r>
            <a:endParaRPr dirty="0"/>
          </a:p>
          <a:p>
            <a:pPr marL="91440" lvl="0" indent="-127000" algn="l" rtl="0">
              <a:lnSpc>
                <a:spcPct val="90000"/>
              </a:lnSpc>
              <a:spcBef>
                <a:spcPts val="1400"/>
              </a:spcBef>
              <a:spcAft>
                <a:spcPts val="0"/>
              </a:spcAft>
              <a:buSzPts val="2000"/>
              <a:buFont typeface="Arial"/>
              <a:buChar char="•"/>
            </a:pPr>
            <a:r>
              <a:rPr lang="en-US" dirty="0"/>
              <a:t>*Applicants for federal funds MUST upload their </a:t>
            </a:r>
            <a:r>
              <a:rPr lang="en-US" u="sng" dirty="0"/>
              <a:t>detailed</a:t>
            </a:r>
            <a:r>
              <a:rPr lang="en-US" dirty="0"/>
              <a:t> Section 3 plan as part of the application*</a:t>
            </a:r>
            <a:endParaRPr dirty="0"/>
          </a:p>
          <a:p>
            <a:pPr marL="91440" lvl="0" indent="-127000" algn="l" rtl="0">
              <a:lnSpc>
                <a:spcPct val="90000"/>
              </a:lnSpc>
              <a:spcBef>
                <a:spcPts val="1400"/>
              </a:spcBef>
              <a:spcAft>
                <a:spcPts val="0"/>
              </a:spcAft>
              <a:buSzPts val="2000"/>
              <a:buFont typeface="Arial"/>
              <a:buChar char="•"/>
            </a:pPr>
            <a:r>
              <a:rPr lang="en-US" dirty="0"/>
              <a:t>R</a:t>
            </a:r>
            <a:r>
              <a:rPr lang="en-US" dirty="0" smtClean="0"/>
              <a:t>eporting </a:t>
            </a:r>
            <a:r>
              <a:rPr lang="en-US" dirty="0"/>
              <a:t>required in CAMS</a:t>
            </a:r>
            <a:endParaRPr dirty="0"/>
          </a:p>
        </p:txBody>
      </p:sp>
      <p:sp>
        <p:nvSpPr>
          <p:cNvPr id="490" name="Google Shape;490;p5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50</a:t>
            </a:fld>
            <a:endParaRPr>
              <a:solidFill>
                <a:srgbClr val="41414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504 Requirements</a:t>
            </a:r>
            <a:endParaRPr>
              <a:solidFill>
                <a:srgbClr val="587186"/>
              </a:solidFill>
            </a:endParaRPr>
          </a:p>
        </p:txBody>
      </p:sp>
      <p:sp>
        <p:nvSpPr>
          <p:cNvPr id="497" name="Google Shape;497;p5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85000" lnSpcReduction="20000"/>
          </a:bodyPr>
          <a:lstStyle/>
          <a:p>
            <a:pPr marL="91440" lvl="0" indent="-129540" algn="l" rtl="0">
              <a:lnSpc>
                <a:spcPct val="90000"/>
              </a:lnSpc>
              <a:spcBef>
                <a:spcPts val="0"/>
              </a:spcBef>
              <a:spcAft>
                <a:spcPts val="0"/>
              </a:spcAft>
              <a:buSzPct val="100000"/>
              <a:buChar char=" "/>
            </a:pPr>
            <a:r>
              <a:rPr lang="en-US" sz="2400"/>
              <a:t>All new construction and most rehab</a:t>
            </a:r>
            <a:endParaRPr/>
          </a:p>
          <a:p>
            <a:pPr marL="118871"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Common areas must be accessible</a:t>
            </a:r>
            <a:endParaRPr/>
          </a:p>
          <a:p>
            <a:pPr marL="118871"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At least 5% (not less than one unit) accessible for individuals with mobility impairments</a:t>
            </a:r>
            <a:endParaRPr/>
          </a:p>
          <a:p>
            <a:pPr marL="118871"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At least 2% (not less than one unit) for individuals with sensory impairment</a:t>
            </a:r>
            <a:endParaRPr/>
          </a:p>
          <a:p>
            <a:pPr marL="118871" lvl="0" indent="0" algn="l" rtl="0">
              <a:lnSpc>
                <a:spcPct val="90000"/>
              </a:lnSpc>
              <a:spcBef>
                <a:spcPts val="1400"/>
              </a:spcBef>
              <a:spcAft>
                <a:spcPts val="0"/>
              </a:spcAft>
              <a:buSzPct val="100000"/>
              <a:buNone/>
            </a:pPr>
            <a:endParaRPr sz="2400"/>
          </a:p>
          <a:p>
            <a:pPr marL="91440" lvl="0" indent="-129540" algn="l" rtl="0">
              <a:lnSpc>
                <a:spcPct val="90000"/>
              </a:lnSpc>
              <a:spcBef>
                <a:spcPts val="1400"/>
              </a:spcBef>
              <a:spcAft>
                <a:spcPts val="0"/>
              </a:spcAft>
              <a:buSzPct val="100000"/>
              <a:buChar char=" "/>
            </a:pPr>
            <a:r>
              <a:rPr lang="en-US" sz="2400"/>
              <a:t>Must be distributed throughout the building (s) and unit type/size</a:t>
            </a:r>
            <a:endParaRPr/>
          </a:p>
          <a:p>
            <a:pPr marL="91440" lvl="0" indent="0" algn="l" rtl="0">
              <a:lnSpc>
                <a:spcPct val="90000"/>
              </a:lnSpc>
              <a:spcBef>
                <a:spcPts val="1400"/>
              </a:spcBef>
              <a:spcAft>
                <a:spcPts val="0"/>
              </a:spcAft>
              <a:buSzPct val="100000"/>
              <a:buNone/>
            </a:pPr>
            <a:endParaRPr sz="2400"/>
          </a:p>
        </p:txBody>
      </p:sp>
      <p:sp>
        <p:nvSpPr>
          <p:cNvPr id="498" name="Google Shape;498;p5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51</a:t>
            </a:fld>
            <a:endParaRPr>
              <a:solidFill>
                <a:srgbClr val="41414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504 Requirements</a:t>
            </a:r>
            <a:endParaRPr/>
          </a:p>
        </p:txBody>
      </p:sp>
      <p:sp>
        <p:nvSpPr>
          <p:cNvPr id="505" name="Google Shape;505;p5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70000" lnSpcReduction="20000"/>
          </a:bodyPr>
          <a:lstStyle/>
          <a:p>
            <a:pPr marL="91440" lvl="0" indent="-91440" algn="l" rtl="0">
              <a:lnSpc>
                <a:spcPct val="90000"/>
              </a:lnSpc>
              <a:spcBef>
                <a:spcPts val="0"/>
              </a:spcBef>
              <a:spcAft>
                <a:spcPts val="0"/>
              </a:spcAft>
              <a:buSzPct val="100000"/>
              <a:buNone/>
            </a:pPr>
            <a:endParaRPr sz="2400"/>
          </a:p>
          <a:p>
            <a:pPr marL="91440" lvl="0" indent="-106679" algn="l" rtl="0">
              <a:lnSpc>
                <a:spcPct val="90000"/>
              </a:lnSpc>
              <a:spcBef>
                <a:spcPts val="1400"/>
              </a:spcBef>
              <a:spcAft>
                <a:spcPts val="0"/>
              </a:spcAft>
              <a:buSzPct val="100000"/>
              <a:buChar char=" "/>
            </a:pPr>
            <a:r>
              <a:rPr lang="en-US" sz="2400"/>
              <a:t>While a special need household may require a 504 unit, 504 units are NOT considered special needs targeted units for the purpose of scoring preference</a:t>
            </a:r>
            <a:endParaRPr/>
          </a:p>
          <a:p>
            <a:pPr marL="118871" lvl="0" indent="0" algn="l" rtl="0">
              <a:lnSpc>
                <a:spcPct val="90000"/>
              </a:lnSpc>
              <a:spcBef>
                <a:spcPts val="1400"/>
              </a:spcBef>
              <a:spcAft>
                <a:spcPts val="0"/>
              </a:spcAft>
              <a:buSzPct val="100000"/>
              <a:buNone/>
            </a:pPr>
            <a:endParaRPr sz="2400"/>
          </a:p>
          <a:p>
            <a:pPr marL="91440" lvl="0" indent="-106679" algn="l" rtl="0">
              <a:lnSpc>
                <a:spcPct val="90000"/>
              </a:lnSpc>
              <a:spcBef>
                <a:spcPts val="1400"/>
              </a:spcBef>
              <a:spcAft>
                <a:spcPts val="0"/>
              </a:spcAft>
              <a:buSzPct val="100000"/>
              <a:buChar char=" "/>
            </a:pPr>
            <a:r>
              <a:rPr lang="en-US" sz="2400"/>
              <a:t>Scoring preference for exceeding the minimum requirement </a:t>
            </a:r>
            <a:endParaRPr/>
          </a:p>
          <a:p>
            <a:pPr marL="118871" lvl="0" indent="0" algn="l" rtl="0">
              <a:lnSpc>
                <a:spcPct val="90000"/>
              </a:lnSpc>
              <a:spcBef>
                <a:spcPts val="1400"/>
              </a:spcBef>
              <a:spcAft>
                <a:spcPts val="0"/>
              </a:spcAft>
              <a:buSzPct val="100000"/>
              <a:buNone/>
            </a:pPr>
            <a:endParaRPr sz="2400"/>
          </a:p>
          <a:p>
            <a:pPr marL="91440" lvl="0" indent="-106679" algn="l" rtl="0">
              <a:lnSpc>
                <a:spcPct val="90000"/>
              </a:lnSpc>
              <a:spcBef>
                <a:spcPts val="1400"/>
              </a:spcBef>
              <a:spcAft>
                <a:spcPts val="0"/>
              </a:spcAft>
              <a:buSzPct val="100000"/>
              <a:buChar char=" "/>
            </a:pPr>
            <a:r>
              <a:rPr lang="en-US" sz="2400"/>
              <a:t>504 units must be reflected in tenant selection plan</a:t>
            </a:r>
            <a:endParaRPr/>
          </a:p>
          <a:p>
            <a:pPr marL="118871" lvl="0" indent="0" algn="l" rtl="0">
              <a:lnSpc>
                <a:spcPct val="90000"/>
              </a:lnSpc>
              <a:spcBef>
                <a:spcPts val="1400"/>
              </a:spcBef>
              <a:spcAft>
                <a:spcPts val="0"/>
              </a:spcAft>
              <a:buSzPct val="100000"/>
              <a:buNone/>
            </a:pPr>
            <a:endParaRPr sz="2400"/>
          </a:p>
          <a:p>
            <a:pPr marL="91440" lvl="0" indent="-106679" algn="l" rtl="0">
              <a:lnSpc>
                <a:spcPct val="90000"/>
              </a:lnSpc>
              <a:spcBef>
                <a:spcPts val="1400"/>
              </a:spcBef>
              <a:spcAft>
                <a:spcPts val="0"/>
              </a:spcAft>
              <a:buSzPct val="100000"/>
              <a:buChar char=" "/>
            </a:pPr>
            <a:r>
              <a:rPr lang="en-US" sz="2400"/>
              <a:t>DHCD will monitor initial construction and long-term compliance (that they are built, maintained, and made available) </a:t>
            </a:r>
            <a:endParaRPr/>
          </a:p>
          <a:p>
            <a:pPr marL="118871" lvl="0" indent="0" algn="l" rtl="0">
              <a:lnSpc>
                <a:spcPct val="90000"/>
              </a:lnSpc>
              <a:spcBef>
                <a:spcPts val="1400"/>
              </a:spcBef>
              <a:spcAft>
                <a:spcPts val="0"/>
              </a:spcAft>
              <a:buSzPct val="100000"/>
              <a:buNone/>
            </a:pPr>
            <a:endParaRPr sz="2400"/>
          </a:p>
          <a:p>
            <a:pPr marL="91440" lvl="0" indent="-106679" algn="l" rtl="0">
              <a:lnSpc>
                <a:spcPct val="90000"/>
              </a:lnSpc>
              <a:spcBef>
                <a:spcPts val="1400"/>
              </a:spcBef>
              <a:spcAft>
                <a:spcPts val="0"/>
              </a:spcAft>
              <a:buSzPct val="100000"/>
              <a:buChar char=" "/>
            </a:pPr>
            <a:r>
              <a:rPr lang="en-US" sz="2400"/>
              <a:t> 504 units will be included reflected in the Program Agreement (number and type)</a:t>
            </a:r>
            <a:endParaRPr/>
          </a:p>
          <a:p>
            <a:pPr marL="91440" lvl="0" indent="0" algn="l" rtl="0">
              <a:lnSpc>
                <a:spcPct val="90000"/>
              </a:lnSpc>
              <a:spcBef>
                <a:spcPts val="1400"/>
              </a:spcBef>
              <a:spcAft>
                <a:spcPts val="0"/>
              </a:spcAft>
              <a:buSzPct val="100000"/>
              <a:buNone/>
            </a:pPr>
            <a:endParaRPr sz="2400"/>
          </a:p>
          <a:p>
            <a:pPr marL="91440" lvl="0" indent="0" algn="l" rtl="0">
              <a:lnSpc>
                <a:spcPct val="90000"/>
              </a:lnSpc>
              <a:spcBef>
                <a:spcPts val="1400"/>
              </a:spcBef>
              <a:spcAft>
                <a:spcPts val="0"/>
              </a:spcAft>
              <a:buSzPct val="100000"/>
              <a:buNone/>
            </a:pPr>
            <a:endParaRPr sz="2400"/>
          </a:p>
        </p:txBody>
      </p:sp>
      <p:sp>
        <p:nvSpPr>
          <p:cNvPr id="506" name="Google Shape;506;p5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52</a:t>
            </a:fld>
            <a:endParaRPr>
              <a:solidFill>
                <a:srgbClr val="41414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3"/>
          <p:cNvSpPr txBox="1">
            <a:spLocks noGrp="1"/>
          </p:cNvSpPr>
          <p:nvPr>
            <p:ph type="title"/>
          </p:nvPr>
        </p:nvSpPr>
        <p:spPr>
          <a:xfrm>
            <a:off x="865563" y="304800"/>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a:solidFill>
                  <a:schemeClr val="dk1"/>
                </a:solidFill>
              </a:rPr>
              <a:t>Violence Against Women Act </a:t>
            </a:r>
            <a:endParaRPr>
              <a:solidFill>
                <a:schemeClr val="dk1"/>
              </a:solidFill>
            </a:endParaRPr>
          </a:p>
        </p:txBody>
      </p:sp>
      <p:sp>
        <p:nvSpPr>
          <p:cNvPr id="513" name="Google Shape;513;p5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91440" algn="l" rtl="0">
              <a:lnSpc>
                <a:spcPct val="90000"/>
              </a:lnSpc>
              <a:spcBef>
                <a:spcPts val="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a:t>Designed to provide housing protections to survivors of domestic and dating violence, sexual assault, and stalking</a:t>
            </a:r>
            <a:endParaRPr/>
          </a:p>
          <a:p>
            <a:pPr marL="91440" lvl="0" indent="-140970" algn="l" rtl="0">
              <a:lnSpc>
                <a:spcPct val="90000"/>
              </a:lnSpc>
              <a:spcBef>
                <a:spcPts val="1400"/>
              </a:spcBef>
              <a:spcAft>
                <a:spcPts val="0"/>
              </a:spcAft>
              <a:buSzPct val="100000"/>
              <a:buChar char=" "/>
            </a:pPr>
            <a:r>
              <a:rPr lang="en-US" sz="2400"/>
              <a:t>Must provide notice of rights to all tenants</a:t>
            </a:r>
            <a:endParaRPr/>
          </a:p>
          <a:p>
            <a:pPr marL="91440" lvl="0" indent="-140970" algn="l" rtl="0">
              <a:lnSpc>
                <a:spcPct val="90000"/>
              </a:lnSpc>
              <a:spcBef>
                <a:spcPts val="1400"/>
              </a:spcBef>
              <a:spcAft>
                <a:spcPts val="0"/>
              </a:spcAft>
              <a:buSzPct val="100000"/>
              <a:buChar char=" "/>
            </a:pPr>
            <a:r>
              <a:rPr lang="en-US" sz="2400"/>
              <a:t>Protection against denials, terminations, and evictions resulting from being a victim of domestic or dating violence or sexual assault</a:t>
            </a:r>
            <a:endParaRPr/>
          </a:p>
          <a:p>
            <a:pPr marL="384048" lvl="1" indent="-182880" algn="l" rtl="0">
              <a:lnSpc>
                <a:spcPct val="90000"/>
              </a:lnSpc>
              <a:spcBef>
                <a:spcPts val="400"/>
              </a:spcBef>
              <a:spcAft>
                <a:spcPts val="0"/>
              </a:spcAft>
              <a:buSzPct val="100000"/>
              <a:buChar char="◦"/>
            </a:pPr>
            <a:r>
              <a:rPr lang="en-US" sz="2000"/>
              <a:t>Allowing to bifurcate a lease</a:t>
            </a:r>
            <a:endParaRPr/>
          </a:p>
          <a:p>
            <a:pPr marL="384048" lvl="1" indent="-182880" algn="l" rtl="0">
              <a:lnSpc>
                <a:spcPct val="90000"/>
              </a:lnSpc>
              <a:spcBef>
                <a:spcPts val="600"/>
              </a:spcBef>
              <a:spcAft>
                <a:spcPts val="0"/>
              </a:spcAft>
              <a:buSzPct val="100000"/>
              <a:buChar char="◦"/>
            </a:pPr>
            <a:r>
              <a:rPr lang="en-US" sz="2000"/>
              <a:t>Allowing an emergency move to a difference unit</a:t>
            </a:r>
            <a:endParaRPr/>
          </a:p>
          <a:p>
            <a:pPr marL="384048" lvl="1" indent="-182880" algn="l" rtl="0">
              <a:lnSpc>
                <a:spcPct val="90000"/>
              </a:lnSpc>
              <a:spcBef>
                <a:spcPts val="600"/>
              </a:spcBef>
              <a:spcAft>
                <a:spcPts val="0"/>
              </a:spcAft>
              <a:buSzPct val="100000"/>
              <a:buChar char="◦"/>
            </a:pPr>
            <a:r>
              <a:rPr lang="en-US" sz="2000"/>
              <a:t>Other examples…</a:t>
            </a:r>
            <a:endParaRPr/>
          </a:p>
          <a:p>
            <a:pPr marL="91440" lvl="0" indent="-140970" algn="l" rtl="0">
              <a:lnSpc>
                <a:spcPct val="90000"/>
              </a:lnSpc>
              <a:spcBef>
                <a:spcPts val="1600"/>
              </a:spcBef>
              <a:spcAft>
                <a:spcPts val="0"/>
              </a:spcAft>
              <a:buSzPct val="100000"/>
              <a:buChar char=" "/>
            </a:pPr>
            <a:r>
              <a:rPr lang="en-US" sz="2400"/>
              <a:t> Low-barrier certification process</a:t>
            </a:r>
            <a:endParaRPr/>
          </a:p>
          <a:p>
            <a:pPr marL="91440" lvl="0" indent="0" algn="l" rtl="0">
              <a:lnSpc>
                <a:spcPct val="90000"/>
              </a:lnSpc>
              <a:spcBef>
                <a:spcPts val="1400"/>
              </a:spcBef>
              <a:spcAft>
                <a:spcPts val="0"/>
              </a:spcAft>
              <a:buSzPct val="100000"/>
              <a:buNone/>
            </a:pPr>
            <a:endParaRPr sz="2400"/>
          </a:p>
        </p:txBody>
      </p:sp>
      <p:sp>
        <p:nvSpPr>
          <p:cNvPr id="514" name="Google Shape;514;p5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53</a:t>
            </a:fld>
            <a:endParaRPr>
              <a:solidFill>
                <a:srgbClr val="41414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4"/>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000"/>
              <a:buFont typeface="Calibri"/>
              <a:buNone/>
            </a:pPr>
            <a:r>
              <a:rPr lang="en-US" sz="4000" dirty="0">
                <a:solidFill>
                  <a:srgbClr val="587186"/>
                </a:solidFill>
              </a:rPr>
              <a:t>Rental Monitoring and Compliance</a:t>
            </a:r>
            <a:endParaRPr dirty="0"/>
          </a:p>
        </p:txBody>
      </p:sp>
      <p:sp>
        <p:nvSpPr>
          <p:cNvPr id="521" name="Google Shape;521;p54"/>
          <p:cNvSpPr txBox="1">
            <a:spLocks noGrp="1"/>
          </p:cNvSpPr>
          <p:nvPr>
            <p:ph type="body" idx="1"/>
          </p:nvPr>
        </p:nvSpPr>
        <p:spPr>
          <a:xfrm>
            <a:off x="457200" y="1219200"/>
            <a:ext cx="8229600" cy="449580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400"/>
              <a:buNone/>
            </a:pPr>
            <a:endParaRPr sz="2400" dirty="0"/>
          </a:p>
          <a:p>
            <a:pPr marL="91440" lvl="0" indent="-152400" algn="l" rtl="0">
              <a:lnSpc>
                <a:spcPct val="90000"/>
              </a:lnSpc>
              <a:spcBef>
                <a:spcPts val="1400"/>
              </a:spcBef>
              <a:spcAft>
                <a:spcPts val="0"/>
              </a:spcAft>
              <a:buSzPts val="2400"/>
              <a:buChar char=" "/>
            </a:pPr>
            <a:r>
              <a:rPr lang="en-US" sz="2400" dirty="0"/>
              <a:t>Rental Compliance Monitoring includes verification of:</a:t>
            </a:r>
            <a:endParaRPr dirty="0"/>
          </a:p>
          <a:p>
            <a:pPr marL="91440" lvl="0" indent="-91440" algn="l" rtl="0">
              <a:lnSpc>
                <a:spcPct val="90000"/>
              </a:lnSpc>
              <a:spcBef>
                <a:spcPts val="1400"/>
              </a:spcBef>
              <a:spcAft>
                <a:spcPts val="0"/>
              </a:spcAft>
              <a:buSzPts val="2400"/>
              <a:buNone/>
            </a:pPr>
            <a:endParaRPr sz="2400" dirty="0"/>
          </a:p>
          <a:p>
            <a:pPr marL="384048" lvl="1" indent="-182880" algn="l" rtl="0">
              <a:lnSpc>
                <a:spcPct val="90000"/>
              </a:lnSpc>
              <a:spcBef>
                <a:spcPts val="400"/>
              </a:spcBef>
              <a:spcAft>
                <a:spcPts val="0"/>
              </a:spcAft>
              <a:buSzPts val="2400"/>
              <a:buChar char="◦"/>
            </a:pPr>
            <a:r>
              <a:rPr lang="en-US" sz="2400" dirty="0"/>
              <a:t>Annual Rent  and Occupancy Reporting Requirements</a:t>
            </a:r>
            <a:endParaRPr sz="2400" dirty="0"/>
          </a:p>
          <a:p>
            <a:pPr marL="384048" lvl="1" indent="-182880" algn="l" rtl="0">
              <a:lnSpc>
                <a:spcPct val="90000"/>
              </a:lnSpc>
              <a:spcBef>
                <a:spcPts val="600"/>
              </a:spcBef>
              <a:spcAft>
                <a:spcPts val="0"/>
              </a:spcAft>
              <a:buSzPts val="2400"/>
              <a:buChar char="◦"/>
            </a:pPr>
            <a:r>
              <a:rPr lang="en-US" sz="2400" dirty="0"/>
              <a:t>Tenant Eligibility</a:t>
            </a:r>
            <a:endParaRPr sz="2400" dirty="0"/>
          </a:p>
          <a:p>
            <a:pPr marL="384048" lvl="1" indent="-182880" algn="l" rtl="0">
              <a:lnSpc>
                <a:spcPct val="90000"/>
              </a:lnSpc>
              <a:spcBef>
                <a:spcPts val="600"/>
              </a:spcBef>
              <a:spcAft>
                <a:spcPts val="0"/>
              </a:spcAft>
              <a:buSzPts val="2400"/>
              <a:buChar char="◦"/>
            </a:pPr>
            <a:r>
              <a:rPr lang="en-US" sz="2400" dirty="0"/>
              <a:t>Property Standards (onsite monitoring)</a:t>
            </a:r>
            <a:endParaRPr dirty="0"/>
          </a:p>
          <a:p>
            <a:pPr marL="384048" lvl="1" indent="-182880" algn="l" rtl="0">
              <a:lnSpc>
                <a:spcPct val="90000"/>
              </a:lnSpc>
              <a:spcBef>
                <a:spcPts val="600"/>
              </a:spcBef>
              <a:spcAft>
                <a:spcPts val="0"/>
              </a:spcAft>
              <a:buSzPts val="2400"/>
              <a:buChar char="◦"/>
            </a:pPr>
            <a:r>
              <a:rPr lang="en-US" sz="2400" dirty="0"/>
              <a:t>Other program regulations: affirmative marketing, fair housing laws, etc.</a:t>
            </a:r>
            <a:endParaRPr dirty="0"/>
          </a:p>
          <a:p>
            <a:pPr marL="91440" lvl="0" indent="-91440" algn="l" rtl="0">
              <a:lnSpc>
                <a:spcPct val="90000"/>
              </a:lnSpc>
              <a:spcBef>
                <a:spcPts val="1600"/>
              </a:spcBef>
              <a:spcAft>
                <a:spcPts val="0"/>
              </a:spcAft>
              <a:buSzPts val="2000"/>
              <a:buNone/>
            </a:pPr>
            <a:endParaRPr dirty="0"/>
          </a:p>
        </p:txBody>
      </p:sp>
      <p:sp>
        <p:nvSpPr>
          <p:cNvPr id="522" name="Google Shape;522;p5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54</a:t>
            </a:fld>
            <a:endParaRPr>
              <a:solidFill>
                <a:srgbClr val="41414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000"/>
              <a:buFont typeface="Calibri"/>
              <a:buNone/>
            </a:pPr>
            <a:r>
              <a:rPr lang="en-US" sz="4000">
                <a:solidFill>
                  <a:srgbClr val="587186"/>
                </a:solidFill>
              </a:rPr>
              <a:t>ASNH Program Funding Process </a:t>
            </a:r>
            <a:endParaRPr/>
          </a:p>
        </p:txBody>
      </p:sp>
      <p:sp>
        <p:nvSpPr>
          <p:cNvPr id="529" name="Google Shape;529;p5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140970" algn="l" rtl="0">
              <a:lnSpc>
                <a:spcPct val="90000"/>
              </a:lnSpc>
              <a:spcBef>
                <a:spcPts val="0"/>
              </a:spcBef>
              <a:spcAft>
                <a:spcPts val="0"/>
              </a:spcAft>
              <a:buSzPct val="100000"/>
              <a:buChar char=" "/>
            </a:pPr>
            <a:r>
              <a:rPr lang="en-US" sz="2400" dirty="0"/>
              <a:t>Due Dates:</a:t>
            </a:r>
            <a:endParaRPr dirty="0"/>
          </a:p>
          <a:p>
            <a:pPr marL="384048" lvl="1" indent="-182880" algn="l" rtl="0">
              <a:lnSpc>
                <a:spcPct val="90000"/>
              </a:lnSpc>
              <a:spcBef>
                <a:spcPts val="400"/>
              </a:spcBef>
              <a:spcAft>
                <a:spcPts val="0"/>
              </a:spcAft>
              <a:buSzPct val="100000"/>
              <a:buFont typeface="Noto Sans Symbols"/>
              <a:buChar char="❑"/>
            </a:pPr>
            <a:r>
              <a:rPr lang="en-US" sz="2000" dirty="0" smtClean="0"/>
              <a:t>October 31, 2021</a:t>
            </a:r>
            <a:endParaRPr dirty="0"/>
          </a:p>
          <a:p>
            <a:pPr marL="384048" lvl="1" indent="-182880" algn="l" rtl="0">
              <a:lnSpc>
                <a:spcPct val="90000"/>
              </a:lnSpc>
              <a:spcBef>
                <a:spcPts val="600"/>
              </a:spcBef>
              <a:spcAft>
                <a:spcPts val="0"/>
              </a:spcAft>
              <a:buSzPct val="100000"/>
              <a:buFont typeface="Noto Sans Symbols"/>
              <a:buChar char="❑"/>
            </a:pPr>
            <a:r>
              <a:rPr lang="en-US" sz="2000" dirty="0" smtClean="0"/>
              <a:t>March 31, </a:t>
            </a:r>
            <a:r>
              <a:rPr lang="en-US" sz="2000" dirty="0" smtClean="0"/>
              <a:t>2022</a:t>
            </a:r>
            <a:endParaRPr dirty="0"/>
          </a:p>
          <a:p>
            <a:pPr marL="91440" lvl="0" indent="-140970" algn="l" rtl="0">
              <a:lnSpc>
                <a:spcPct val="90000"/>
              </a:lnSpc>
              <a:spcBef>
                <a:spcPts val="1600"/>
              </a:spcBef>
              <a:spcAft>
                <a:spcPts val="0"/>
              </a:spcAft>
              <a:buSzPct val="100000"/>
              <a:buChar char=" "/>
            </a:pPr>
            <a:r>
              <a:rPr lang="en-US" sz="2400" dirty="0"/>
              <a:t>Review Panel </a:t>
            </a:r>
            <a:endParaRPr dirty="0"/>
          </a:p>
          <a:p>
            <a:pPr marL="91440" lvl="0" indent="0" algn="l" rtl="0">
              <a:lnSpc>
                <a:spcPct val="90000"/>
              </a:lnSpc>
              <a:spcBef>
                <a:spcPts val="1400"/>
              </a:spcBef>
              <a:spcAft>
                <a:spcPts val="0"/>
              </a:spcAft>
              <a:buSzPct val="100000"/>
              <a:buNone/>
            </a:pPr>
            <a:endParaRPr sz="2400" dirty="0"/>
          </a:p>
          <a:p>
            <a:pPr marL="91440" lvl="0" indent="-140970" algn="l" rtl="0">
              <a:lnSpc>
                <a:spcPct val="90000"/>
              </a:lnSpc>
              <a:spcBef>
                <a:spcPts val="1400"/>
              </a:spcBef>
              <a:spcAft>
                <a:spcPts val="0"/>
              </a:spcAft>
              <a:buSzPct val="100000"/>
              <a:buChar char=" "/>
            </a:pPr>
            <a:r>
              <a:rPr lang="en-US" sz="2400" dirty="0"/>
              <a:t>Review Criteria: </a:t>
            </a:r>
            <a:endParaRPr dirty="0"/>
          </a:p>
          <a:p>
            <a:pPr marL="384048" lvl="1" indent="-182880" algn="l" rtl="0">
              <a:lnSpc>
                <a:spcPct val="90000"/>
              </a:lnSpc>
              <a:spcBef>
                <a:spcPts val="400"/>
              </a:spcBef>
              <a:spcAft>
                <a:spcPts val="0"/>
              </a:spcAft>
              <a:buSzPct val="100000"/>
              <a:buFont typeface="Noto Sans Symbols"/>
              <a:buChar char="❑"/>
            </a:pPr>
            <a:r>
              <a:rPr lang="en-US" sz="2000" dirty="0"/>
              <a:t>Need (40 points)</a:t>
            </a:r>
            <a:endParaRPr dirty="0"/>
          </a:p>
          <a:p>
            <a:pPr marL="384048" lvl="1" indent="-182880" algn="l" rtl="0">
              <a:lnSpc>
                <a:spcPct val="90000"/>
              </a:lnSpc>
              <a:spcBef>
                <a:spcPts val="600"/>
              </a:spcBef>
              <a:spcAft>
                <a:spcPts val="0"/>
              </a:spcAft>
              <a:buSzPct val="100000"/>
              <a:buFont typeface="Noto Sans Symbols"/>
              <a:buChar char="❑"/>
            </a:pPr>
            <a:r>
              <a:rPr lang="en-US" sz="2000" dirty="0"/>
              <a:t>Feasibility (30 points)</a:t>
            </a:r>
            <a:endParaRPr dirty="0"/>
          </a:p>
          <a:p>
            <a:pPr marL="384048" lvl="1" indent="-182880" algn="l" rtl="0">
              <a:lnSpc>
                <a:spcPct val="90000"/>
              </a:lnSpc>
              <a:spcBef>
                <a:spcPts val="600"/>
              </a:spcBef>
              <a:spcAft>
                <a:spcPts val="0"/>
              </a:spcAft>
              <a:buSzPct val="100000"/>
              <a:buFont typeface="Noto Sans Symbols"/>
              <a:buChar char="❑"/>
            </a:pPr>
            <a:r>
              <a:rPr lang="en-US" sz="2000" dirty="0"/>
              <a:t>Capacity (30 points)</a:t>
            </a:r>
            <a:endParaRPr dirty="0"/>
          </a:p>
          <a:p>
            <a:pPr marL="384048" lvl="1" indent="-65404" algn="l" rtl="0">
              <a:lnSpc>
                <a:spcPct val="90000"/>
              </a:lnSpc>
              <a:spcBef>
                <a:spcPts val="600"/>
              </a:spcBef>
              <a:spcAft>
                <a:spcPts val="0"/>
              </a:spcAft>
              <a:buSzPct val="100000"/>
              <a:buFont typeface="Noto Sans Symbols"/>
              <a:buNone/>
            </a:pPr>
            <a:endParaRPr sz="2000" dirty="0"/>
          </a:p>
          <a:p>
            <a:pPr marL="91440" lvl="0" indent="-140970" algn="l" rtl="0">
              <a:lnSpc>
                <a:spcPct val="90000"/>
              </a:lnSpc>
              <a:spcBef>
                <a:spcPts val="1600"/>
              </a:spcBef>
              <a:spcAft>
                <a:spcPts val="0"/>
              </a:spcAft>
              <a:buSzPct val="100000"/>
              <a:buChar char=" "/>
            </a:pPr>
            <a:r>
              <a:rPr lang="en-US" sz="2400" dirty="0"/>
              <a:t>Minimum of 60 points (threshold) needed for funding</a:t>
            </a:r>
            <a:endParaRPr dirty="0"/>
          </a:p>
        </p:txBody>
      </p:sp>
      <p:sp>
        <p:nvSpPr>
          <p:cNvPr id="530" name="Google Shape;530;p5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55</a:t>
            </a:fld>
            <a:endParaRPr>
              <a:solidFill>
                <a:srgbClr val="414141"/>
              </a:solidFill>
            </a:endParaRPr>
          </a:p>
        </p:txBody>
      </p:sp>
      <p:sp>
        <p:nvSpPr>
          <p:cNvPr id="531" name="Google Shape;531;p55"/>
          <p:cNvSpPr txBox="1"/>
          <p:nvPr/>
        </p:nvSpPr>
        <p:spPr>
          <a:xfrm>
            <a:off x="1143000" y="2667000"/>
            <a:ext cx="655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5"/>
          <p:cNvSpPr txBox="1"/>
          <p:nvPr/>
        </p:nvSpPr>
        <p:spPr>
          <a:xfrm>
            <a:off x="1219200" y="2667000"/>
            <a:ext cx="655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3" name="Google Shape;533;p55" descr="MCj03983830000[1]"/>
          <p:cNvPicPr preferRelativeResize="0"/>
          <p:nvPr/>
        </p:nvPicPr>
        <p:blipFill rotWithShape="1">
          <a:blip r:embed="rId3">
            <a:alphaModFix/>
          </a:blip>
          <a:srcRect/>
          <a:stretch/>
        </p:blipFill>
        <p:spPr>
          <a:xfrm>
            <a:off x="5181600" y="2827338"/>
            <a:ext cx="3352800" cy="258603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000"/>
              <a:buFont typeface="Calibri"/>
              <a:buNone/>
            </a:pPr>
            <a:r>
              <a:rPr lang="en-US" sz="4000">
                <a:solidFill>
                  <a:srgbClr val="587186"/>
                </a:solidFill>
              </a:rPr>
              <a:t>Funding Process:</a:t>
            </a:r>
            <a:br>
              <a:rPr lang="en-US" sz="4000">
                <a:solidFill>
                  <a:srgbClr val="587186"/>
                </a:solidFill>
              </a:rPr>
            </a:br>
            <a:r>
              <a:rPr lang="en-US" sz="4000">
                <a:solidFill>
                  <a:srgbClr val="587186"/>
                </a:solidFill>
              </a:rPr>
              <a:t>Threshold Requirements </a:t>
            </a:r>
            <a:endParaRPr/>
          </a:p>
        </p:txBody>
      </p:sp>
      <p:sp>
        <p:nvSpPr>
          <p:cNvPr id="540" name="Google Shape;540;p56"/>
          <p:cNvSpPr txBox="1">
            <a:spLocks noGrp="1"/>
          </p:cNvSpPr>
          <p:nvPr>
            <p:ph type="body" idx="1"/>
          </p:nvPr>
        </p:nvSpPr>
        <p:spPr>
          <a:xfrm>
            <a:off x="457200" y="1828800"/>
            <a:ext cx="8229600" cy="4038600"/>
          </a:xfrm>
          <a:prstGeom prst="rect">
            <a:avLst/>
          </a:prstGeom>
          <a:noFill/>
          <a:ln>
            <a:noFill/>
          </a:ln>
        </p:spPr>
        <p:txBody>
          <a:bodyPr spcFirstLastPara="1" wrap="square" lIns="0" tIns="45700" rIns="0" bIns="45700" anchor="t" anchorCtr="0">
            <a:normAutofit fontScale="55000" lnSpcReduction="20000"/>
          </a:bodyPr>
          <a:lstStyle/>
          <a:p>
            <a:pPr marL="91440" lvl="0" indent="-97790" algn="l" rtl="0">
              <a:lnSpc>
                <a:spcPct val="80000"/>
              </a:lnSpc>
              <a:spcBef>
                <a:spcPts val="0"/>
              </a:spcBef>
              <a:spcAft>
                <a:spcPts val="0"/>
              </a:spcAft>
              <a:buSzPct val="100000"/>
              <a:buChar char=" "/>
            </a:pPr>
            <a:r>
              <a:rPr lang="en-US" sz="2800" dirty="0"/>
              <a:t>Submitted by deadline</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Submitted in DHCD’s Centralized Application and Management System (CAMS)</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Complete Application</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Eligible Applicant</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Eligible Project</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No unresolved findings/issues</a:t>
            </a:r>
            <a:endParaRPr dirty="0"/>
          </a:p>
          <a:p>
            <a:pPr marL="91440" lvl="0" indent="0" algn="l" rtl="0">
              <a:lnSpc>
                <a:spcPct val="80000"/>
              </a:lnSpc>
              <a:spcBef>
                <a:spcPts val="1400"/>
              </a:spcBef>
              <a:spcAft>
                <a:spcPts val="0"/>
              </a:spcAft>
              <a:buSzPct val="100000"/>
              <a:buNone/>
            </a:pPr>
            <a:endParaRPr sz="2800" dirty="0"/>
          </a:p>
          <a:p>
            <a:pPr marL="91440" lvl="0" indent="-97790" algn="l" rtl="0">
              <a:lnSpc>
                <a:spcPct val="80000"/>
              </a:lnSpc>
              <a:spcBef>
                <a:spcPts val="1400"/>
              </a:spcBef>
              <a:spcAft>
                <a:spcPts val="0"/>
              </a:spcAft>
              <a:buSzPct val="100000"/>
              <a:buChar char=" "/>
            </a:pPr>
            <a:r>
              <a:rPr lang="en-US" sz="2800" dirty="0"/>
              <a:t>Minimum of 60 points needed</a:t>
            </a:r>
            <a:endParaRPr dirty="0"/>
          </a:p>
        </p:txBody>
      </p:sp>
      <p:sp>
        <p:nvSpPr>
          <p:cNvPr id="541" name="Google Shape;541;p5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56</a:t>
            </a:fld>
            <a:endParaRPr>
              <a:solidFill>
                <a:srgbClr val="414141"/>
              </a:solidFill>
            </a:endParaRPr>
          </a:p>
        </p:txBody>
      </p:sp>
      <p:sp>
        <p:nvSpPr>
          <p:cNvPr id="542" name="Google Shape;542;p56"/>
          <p:cNvSpPr txBox="1"/>
          <p:nvPr/>
        </p:nvSpPr>
        <p:spPr>
          <a:xfrm>
            <a:off x="1143000" y="2667000"/>
            <a:ext cx="655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56"/>
          <p:cNvSpPr txBox="1"/>
          <p:nvPr/>
        </p:nvSpPr>
        <p:spPr>
          <a:xfrm>
            <a:off x="1219200" y="2667000"/>
            <a:ext cx="655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Need (40 points):</a:t>
            </a:r>
            <a:endParaRPr>
              <a:solidFill>
                <a:srgbClr val="587186"/>
              </a:solidFill>
            </a:endParaRPr>
          </a:p>
        </p:txBody>
      </p:sp>
      <p:sp>
        <p:nvSpPr>
          <p:cNvPr id="549" name="Google Shape;549;p5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57</a:t>
            </a:fld>
            <a:endParaRPr>
              <a:solidFill>
                <a:srgbClr val="414141"/>
              </a:solidFill>
            </a:endParaRPr>
          </a:p>
        </p:txBody>
      </p:sp>
      <p:sp>
        <p:nvSpPr>
          <p:cNvPr id="550" name="Google Shape;550;p57"/>
          <p:cNvSpPr txBox="1"/>
          <p:nvPr/>
        </p:nvSpPr>
        <p:spPr>
          <a:xfrm>
            <a:off x="822960" y="1905000"/>
            <a:ext cx="8016240"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Market study or needs assessment supports need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Low vacancy rates in similar projects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Match between project unit numbers and types and demonstrated need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Local government, service provider support of need (unit shortage and demand)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Pipeline of qualified homebuyers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Meeting priority need (PSH, universal design, greater than required 504 units)</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Preference for non-entitlement projects (For HOME funds)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Feasibility (30 points):</a:t>
            </a:r>
            <a:endParaRPr>
              <a:solidFill>
                <a:srgbClr val="587186"/>
              </a:solidFill>
            </a:endParaRPr>
          </a:p>
        </p:txBody>
      </p:sp>
      <p:sp>
        <p:nvSpPr>
          <p:cNvPr id="556" name="Google Shape;556;p5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58</a:t>
            </a:fld>
            <a:endParaRPr>
              <a:solidFill>
                <a:srgbClr val="414141"/>
              </a:solidFill>
            </a:endParaRPr>
          </a:p>
        </p:txBody>
      </p:sp>
      <p:sp>
        <p:nvSpPr>
          <p:cNvPr id="557" name="Google Shape;557;p58"/>
          <p:cNvSpPr txBox="1"/>
          <p:nvPr/>
        </p:nvSpPr>
        <p:spPr>
          <a:xfrm>
            <a:off x="822960" y="1905000"/>
            <a:ext cx="7940040" cy="36009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Other funding committed and documented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Recent costs estimates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Appropriate design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Location near jobs, schools, transportation services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Reasonable operational costs with cash flow to meet expenses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Reasonable timeline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 logistical impediments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Capacity (30 points):</a:t>
            </a:r>
            <a:endParaRPr>
              <a:solidFill>
                <a:srgbClr val="587186"/>
              </a:solidFill>
            </a:endParaRPr>
          </a:p>
        </p:txBody>
      </p:sp>
      <p:sp>
        <p:nvSpPr>
          <p:cNvPr id="563" name="Google Shape;563;p5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Development team experience with similar projects</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Financial soundness of key partners</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Property management experienced with similar projects</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Lack of or limited/resolved prior issues (performance or compliance)</a:t>
            </a:r>
            <a:endParaRPr/>
          </a:p>
          <a:p>
            <a:pPr marL="91440" lvl="0" indent="0" algn="l" rtl="0">
              <a:lnSpc>
                <a:spcPct val="90000"/>
              </a:lnSpc>
              <a:spcBef>
                <a:spcPts val="1400"/>
              </a:spcBef>
              <a:spcAft>
                <a:spcPts val="0"/>
              </a:spcAft>
              <a:buSzPts val="2000"/>
              <a:buNone/>
            </a:pPr>
            <a:endParaRPr/>
          </a:p>
        </p:txBody>
      </p:sp>
      <p:sp>
        <p:nvSpPr>
          <p:cNvPr id="564" name="Google Shape;564;p5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59</a:t>
            </a:fld>
            <a:endParaRPr>
              <a:solidFill>
                <a:srgbClr val="4141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800"/>
              <a:buFont typeface="Calibri"/>
              <a:buNone/>
            </a:pPr>
            <a:r>
              <a:rPr lang="en-US">
                <a:solidFill>
                  <a:srgbClr val="587186"/>
                </a:solidFill>
              </a:rPr>
              <a:t>Eligible Applicant </a:t>
            </a:r>
            <a:endParaRPr/>
          </a:p>
        </p:txBody>
      </p:sp>
      <p:sp>
        <p:nvSpPr>
          <p:cNvPr id="153" name="Google Shape;153;p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25000" lnSpcReduction="20000"/>
          </a:bodyPr>
          <a:lstStyle/>
          <a:p>
            <a:pPr marL="91440" lvl="0" indent="-152400" algn="l" rtl="0">
              <a:lnSpc>
                <a:spcPct val="80000"/>
              </a:lnSpc>
              <a:spcBef>
                <a:spcPts val="0"/>
              </a:spcBef>
              <a:spcAft>
                <a:spcPts val="0"/>
              </a:spcAft>
              <a:buSzPct val="100000"/>
              <a:buChar char=" "/>
            </a:pPr>
            <a:r>
              <a:rPr lang="en-US" sz="9600"/>
              <a:t>Non-profit or for-profit Housing Developer</a:t>
            </a:r>
            <a:endParaRPr/>
          </a:p>
          <a:p>
            <a:pPr marL="91440" lvl="0" indent="-91440" algn="l" rtl="0">
              <a:lnSpc>
                <a:spcPct val="80000"/>
              </a:lnSpc>
              <a:spcBef>
                <a:spcPts val="1400"/>
              </a:spcBef>
              <a:spcAft>
                <a:spcPts val="0"/>
              </a:spcAft>
              <a:buSzPct val="100000"/>
              <a:buFont typeface="Calibri"/>
              <a:buNone/>
            </a:pPr>
            <a:endParaRPr sz="9600"/>
          </a:p>
          <a:p>
            <a:pPr marL="91440" lvl="0" indent="-152400" algn="l" rtl="0">
              <a:lnSpc>
                <a:spcPct val="80000"/>
              </a:lnSpc>
              <a:spcBef>
                <a:spcPts val="1400"/>
              </a:spcBef>
              <a:spcAft>
                <a:spcPts val="0"/>
              </a:spcAft>
              <a:buSzPct val="100000"/>
              <a:buChar char=" "/>
            </a:pPr>
            <a:r>
              <a:rPr lang="en-US" sz="9600"/>
              <a:t>Project Owner, Developer, or Sponsor</a:t>
            </a:r>
            <a:endParaRPr/>
          </a:p>
          <a:p>
            <a:pPr marL="91440" lvl="0" indent="0" algn="l" rtl="0">
              <a:lnSpc>
                <a:spcPct val="80000"/>
              </a:lnSpc>
              <a:spcBef>
                <a:spcPts val="1400"/>
              </a:spcBef>
              <a:spcAft>
                <a:spcPts val="0"/>
              </a:spcAft>
              <a:buSzPct val="100000"/>
              <a:buNone/>
            </a:pPr>
            <a:endParaRPr sz="9600"/>
          </a:p>
          <a:p>
            <a:pPr marL="91440" lvl="0" indent="-152400" algn="l" rtl="0">
              <a:lnSpc>
                <a:spcPct val="80000"/>
              </a:lnSpc>
              <a:spcBef>
                <a:spcPts val="1400"/>
              </a:spcBef>
              <a:spcAft>
                <a:spcPts val="0"/>
              </a:spcAft>
              <a:buSzPct val="100000"/>
              <a:buChar char=" "/>
            </a:pPr>
            <a:r>
              <a:rPr lang="en-US" sz="9600"/>
              <a:t>State –Certified CHDOs (Community Housing Development Organizations) </a:t>
            </a:r>
            <a:endParaRPr/>
          </a:p>
          <a:p>
            <a:pPr marL="384048" lvl="1" indent="-182880" algn="l" rtl="0">
              <a:lnSpc>
                <a:spcPct val="80000"/>
              </a:lnSpc>
              <a:spcBef>
                <a:spcPts val="400"/>
              </a:spcBef>
              <a:spcAft>
                <a:spcPts val="0"/>
              </a:spcAft>
              <a:buSzPct val="100000"/>
              <a:buChar char="◦"/>
            </a:pPr>
            <a:r>
              <a:rPr lang="en-US" sz="9600"/>
              <a:t>HOME preference given</a:t>
            </a:r>
            <a:endParaRPr/>
          </a:p>
          <a:p>
            <a:pPr marL="384048" lvl="1" indent="-182880" algn="l" rtl="0">
              <a:lnSpc>
                <a:spcPct val="80000"/>
              </a:lnSpc>
              <a:spcBef>
                <a:spcPts val="600"/>
              </a:spcBef>
              <a:spcAft>
                <a:spcPts val="0"/>
              </a:spcAft>
              <a:buSzPct val="100000"/>
              <a:buChar char="◦"/>
            </a:pPr>
            <a:r>
              <a:rPr lang="en-US" sz="9600"/>
              <a:t>NOT required for homebuyer development</a:t>
            </a:r>
            <a:endParaRPr/>
          </a:p>
          <a:p>
            <a:pPr marL="457200" lvl="1" indent="0" algn="l" rtl="0">
              <a:lnSpc>
                <a:spcPct val="80000"/>
              </a:lnSpc>
              <a:spcBef>
                <a:spcPts val="600"/>
              </a:spcBef>
              <a:spcAft>
                <a:spcPts val="0"/>
              </a:spcAft>
              <a:buSzPct val="100000"/>
              <a:buNone/>
            </a:pPr>
            <a:endParaRPr sz="9600"/>
          </a:p>
          <a:p>
            <a:pPr marL="91440" lvl="0" indent="-62864" algn="l" rtl="0">
              <a:lnSpc>
                <a:spcPct val="80000"/>
              </a:lnSpc>
              <a:spcBef>
                <a:spcPts val="1600"/>
              </a:spcBef>
              <a:spcAft>
                <a:spcPts val="0"/>
              </a:spcAft>
              <a:buSzPct val="100000"/>
              <a:buNone/>
            </a:pPr>
            <a:endParaRPr sz="1800"/>
          </a:p>
          <a:p>
            <a:pPr marL="91440" lvl="0" indent="-91440" algn="l" rtl="0">
              <a:lnSpc>
                <a:spcPct val="80000"/>
              </a:lnSpc>
              <a:spcBef>
                <a:spcPts val="1400"/>
              </a:spcBef>
              <a:spcAft>
                <a:spcPts val="0"/>
              </a:spcAft>
              <a:buSzPct val="100000"/>
              <a:buFont typeface="Calibri"/>
              <a:buNone/>
            </a:pPr>
            <a:r>
              <a:rPr lang="en-US" sz="1400"/>
              <a:t>	</a:t>
            </a:r>
            <a:endParaRPr/>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r>
              <a:rPr lang="en-US" sz="1400"/>
              <a:t>	</a:t>
            </a:r>
            <a:endParaRPr/>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endParaRPr sz="1400"/>
          </a:p>
          <a:p>
            <a:pPr marL="91440" lvl="0" indent="-91440" algn="l" rtl="0">
              <a:lnSpc>
                <a:spcPct val="80000"/>
              </a:lnSpc>
              <a:spcBef>
                <a:spcPts val="1400"/>
              </a:spcBef>
              <a:spcAft>
                <a:spcPts val="0"/>
              </a:spcAft>
              <a:buSzPct val="100000"/>
              <a:buFont typeface="Calibri"/>
              <a:buNone/>
            </a:pPr>
            <a:r>
              <a:rPr lang="en-US" sz="1400"/>
              <a:t>For more information please see </a:t>
            </a:r>
            <a:r>
              <a:rPr lang="en-US" sz="1400" u="sng">
                <a:solidFill>
                  <a:schemeClr val="hlink"/>
                </a:solidFill>
                <a:hlinkClick r:id="rId3"/>
              </a:rPr>
              <a:t>state-certified CHDO </a:t>
            </a:r>
            <a:r>
              <a:rPr lang="en-US" sz="1400"/>
              <a:t> on DHCD’s website.</a:t>
            </a:r>
            <a:endParaRPr/>
          </a:p>
          <a:p>
            <a:pPr marL="91440" lvl="0" indent="-91440" algn="l" rtl="0">
              <a:lnSpc>
                <a:spcPct val="80000"/>
              </a:lnSpc>
              <a:spcBef>
                <a:spcPts val="1400"/>
              </a:spcBef>
              <a:spcAft>
                <a:spcPts val="0"/>
              </a:spcAft>
              <a:buSzPct val="100000"/>
              <a:buFont typeface="Calibri"/>
              <a:buNone/>
            </a:pPr>
            <a:r>
              <a:rPr lang="en-US" sz="1400"/>
              <a:t>	</a:t>
            </a:r>
            <a:endParaRPr/>
          </a:p>
        </p:txBody>
      </p:sp>
      <p:sp>
        <p:nvSpPr>
          <p:cNvPr id="154" name="Google Shape;154;p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a:t>
            </a:fld>
            <a:endParaRPr>
              <a:solidFill>
                <a:srgbClr val="414141"/>
              </a:solidFill>
            </a:endParaRPr>
          </a:p>
        </p:txBody>
      </p:sp>
      <p:pic>
        <p:nvPicPr>
          <p:cNvPr id="155" name="Google Shape;155;p6" descr="MCj02955440000[1]"/>
          <p:cNvPicPr preferRelativeResize="0"/>
          <p:nvPr/>
        </p:nvPicPr>
        <p:blipFill rotWithShape="1">
          <a:blip r:embed="rId4">
            <a:alphaModFix/>
          </a:blip>
          <a:srcRect/>
          <a:stretch/>
        </p:blipFill>
        <p:spPr>
          <a:xfrm>
            <a:off x="7162800" y="4495800"/>
            <a:ext cx="1828800" cy="17700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Funding Process</a:t>
            </a:r>
            <a:endParaRPr>
              <a:solidFill>
                <a:srgbClr val="587186"/>
              </a:solidFill>
            </a:endParaRPr>
          </a:p>
        </p:txBody>
      </p:sp>
      <p:sp>
        <p:nvSpPr>
          <p:cNvPr id="571" name="Google Shape;571;p6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Application submission and review</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Preliminary qualification letter (expires in 12 months)</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ASNH pre-contract review</a:t>
            </a:r>
            <a:endParaRPr/>
          </a:p>
          <a:p>
            <a:pPr marL="91440" lvl="0" indent="-9144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Program agreement (once conditions are met –expires in two years)</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Loan commitment (expires in 12-24 months)</a:t>
            </a:r>
            <a:endParaRPr/>
          </a:p>
          <a:p>
            <a:pPr marL="91440" lvl="0" indent="0" algn="l" rtl="0">
              <a:lnSpc>
                <a:spcPct val="90000"/>
              </a:lnSpc>
              <a:spcBef>
                <a:spcPts val="1400"/>
              </a:spcBef>
              <a:spcAft>
                <a:spcPts val="0"/>
              </a:spcAft>
              <a:buSzPts val="2000"/>
              <a:buNone/>
            </a:pPr>
            <a:endParaRPr/>
          </a:p>
        </p:txBody>
      </p:sp>
      <p:sp>
        <p:nvSpPr>
          <p:cNvPr id="572" name="Google Shape;572;p6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60</a:t>
            </a:fld>
            <a:endParaRPr>
              <a:solidFill>
                <a:srgbClr val="41414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61"/>
          <p:cNvGrpSpPr/>
          <p:nvPr/>
        </p:nvGrpSpPr>
        <p:grpSpPr>
          <a:xfrm>
            <a:off x="899963" y="1143148"/>
            <a:ext cx="7572672" cy="5181303"/>
            <a:chOff x="137963" y="148"/>
            <a:chExt cx="7572672" cy="5181303"/>
          </a:xfrm>
        </p:grpSpPr>
        <p:sp>
          <p:nvSpPr>
            <p:cNvPr id="579" name="Google Shape;579;p61"/>
            <p:cNvSpPr/>
            <p:nvPr/>
          </p:nvSpPr>
          <p:spPr>
            <a:xfrm>
              <a:off x="137963" y="148"/>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1"/>
            <p:cNvSpPr txBox="1"/>
            <p:nvPr/>
          </p:nvSpPr>
          <p:spPr>
            <a:xfrm>
              <a:off x="172983" y="35168"/>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Application (in CAMS)</a:t>
              </a:r>
              <a:endParaRPr sz="1700">
                <a:solidFill>
                  <a:schemeClr val="dk1"/>
                </a:solidFill>
                <a:latin typeface="Calibri"/>
                <a:ea typeface="Calibri"/>
                <a:cs typeface="Calibri"/>
                <a:sym typeface="Calibri"/>
              </a:endParaRPr>
            </a:p>
          </p:txBody>
        </p:sp>
        <p:sp>
          <p:nvSpPr>
            <p:cNvPr id="581" name="Google Shape;581;p61"/>
            <p:cNvSpPr/>
            <p:nvPr/>
          </p:nvSpPr>
          <p:spPr>
            <a:xfrm>
              <a:off x="2306139" y="350883"/>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1"/>
            <p:cNvSpPr txBox="1"/>
            <p:nvPr/>
          </p:nvSpPr>
          <p:spPr>
            <a:xfrm>
              <a:off x="2306139" y="449726"/>
              <a:ext cx="295733" cy="2965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61"/>
            <p:cNvSpPr/>
            <p:nvPr/>
          </p:nvSpPr>
          <p:spPr>
            <a:xfrm>
              <a:off x="2927895" y="148"/>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1"/>
            <p:cNvSpPr txBox="1"/>
            <p:nvPr/>
          </p:nvSpPr>
          <p:spPr>
            <a:xfrm>
              <a:off x="2962915" y="35168"/>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Panel Review</a:t>
              </a:r>
              <a:endParaRPr sz="1700">
                <a:solidFill>
                  <a:schemeClr val="dk1"/>
                </a:solidFill>
                <a:latin typeface="Calibri"/>
                <a:ea typeface="Calibri"/>
                <a:cs typeface="Calibri"/>
                <a:sym typeface="Calibri"/>
              </a:endParaRPr>
            </a:p>
          </p:txBody>
        </p:sp>
        <p:sp>
          <p:nvSpPr>
            <p:cNvPr id="585" name="Google Shape;585;p61"/>
            <p:cNvSpPr/>
            <p:nvPr/>
          </p:nvSpPr>
          <p:spPr>
            <a:xfrm>
              <a:off x="5096071" y="350883"/>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1"/>
            <p:cNvSpPr txBox="1"/>
            <p:nvPr/>
          </p:nvSpPr>
          <p:spPr>
            <a:xfrm>
              <a:off x="5096071" y="449726"/>
              <a:ext cx="295733" cy="2965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587" name="Google Shape;587;p61"/>
            <p:cNvSpPr/>
            <p:nvPr/>
          </p:nvSpPr>
          <p:spPr>
            <a:xfrm>
              <a:off x="5717827" y="148"/>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1"/>
            <p:cNvSpPr txBox="1"/>
            <p:nvPr/>
          </p:nvSpPr>
          <p:spPr>
            <a:xfrm>
              <a:off x="5752847" y="35168"/>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Preliminary Qualification Letter</a:t>
              </a:r>
              <a:endParaRPr/>
            </a:p>
            <a:p>
              <a:pPr marL="0" marR="0" lvl="0" indent="0" algn="ctr" rtl="0">
                <a:lnSpc>
                  <a:spcPct val="90000"/>
                </a:lnSpc>
                <a:spcBef>
                  <a:spcPts val="595"/>
                </a:spcBef>
                <a:spcAft>
                  <a:spcPts val="0"/>
                </a:spcAft>
                <a:buNone/>
              </a:pPr>
              <a:r>
                <a:rPr lang="en-US" sz="1700">
                  <a:solidFill>
                    <a:schemeClr val="dk1"/>
                  </a:solidFill>
                  <a:latin typeface="Calibri"/>
                  <a:ea typeface="Calibri"/>
                  <a:cs typeface="Calibri"/>
                  <a:sym typeface="Calibri"/>
                </a:rPr>
                <a:t>(expires 12 months)</a:t>
              </a:r>
              <a:endParaRPr sz="1700">
                <a:solidFill>
                  <a:schemeClr val="dk1"/>
                </a:solidFill>
                <a:latin typeface="Calibri"/>
                <a:ea typeface="Calibri"/>
                <a:cs typeface="Calibri"/>
                <a:sym typeface="Calibri"/>
              </a:endParaRPr>
            </a:p>
          </p:txBody>
        </p:sp>
        <p:sp>
          <p:nvSpPr>
            <p:cNvPr id="589" name="Google Shape;589;p61"/>
            <p:cNvSpPr/>
            <p:nvPr/>
          </p:nvSpPr>
          <p:spPr>
            <a:xfrm rot="5400000">
              <a:off x="6502994" y="1335330"/>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1"/>
            <p:cNvSpPr txBox="1"/>
            <p:nvPr/>
          </p:nvSpPr>
          <p:spPr>
            <a:xfrm>
              <a:off x="6565967" y="1371200"/>
              <a:ext cx="296530" cy="2957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591" name="Google Shape;591;p61"/>
            <p:cNvSpPr/>
            <p:nvPr/>
          </p:nvSpPr>
          <p:spPr>
            <a:xfrm>
              <a:off x="5717827" y="1992957"/>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1"/>
            <p:cNvSpPr txBox="1"/>
            <p:nvPr/>
          </p:nvSpPr>
          <p:spPr>
            <a:xfrm>
              <a:off x="5752847" y="2027977"/>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Pre-Contract Conference</a:t>
              </a:r>
              <a:endParaRPr sz="1700">
                <a:solidFill>
                  <a:schemeClr val="dk1"/>
                </a:solidFill>
                <a:latin typeface="Calibri"/>
                <a:ea typeface="Calibri"/>
                <a:cs typeface="Calibri"/>
                <a:sym typeface="Calibri"/>
              </a:endParaRPr>
            </a:p>
          </p:txBody>
        </p:sp>
        <p:sp>
          <p:nvSpPr>
            <p:cNvPr id="593" name="Google Shape;593;p61"/>
            <p:cNvSpPr/>
            <p:nvPr/>
          </p:nvSpPr>
          <p:spPr>
            <a:xfrm rot="10800000">
              <a:off x="5119985" y="2343691"/>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1"/>
            <p:cNvSpPr txBox="1"/>
            <p:nvPr/>
          </p:nvSpPr>
          <p:spPr>
            <a:xfrm>
              <a:off x="5246727" y="2442534"/>
              <a:ext cx="295733" cy="2965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595" name="Google Shape;595;p61"/>
            <p:cNvSpPr/>
            <p:nvPr/>
          </p:nvSpPr>
          <p:spPr>
            <a:xfrm>
              <a:off x="2927895" y="1992957"/>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1"/>
            <p:cNvSpPr txBox="1"/>
            <p:nvPr/>
          </p:nvSpPr>
          <p:spPr>
            <a:xfrm>
              <a:off x="2962915" y="2027977"/>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Environmental Release</a:t>
              </a:r>
              <a:endParaRPr sz="1700">
                <a:solidFill>
                  <a:schemeClr val="dk1"/>
                </a:solidFill>
                <a:latin typeface="Calibri"/>
                <a:ea typeface="Calibri"/>
                <a:cs typeface="Calibri"/>
                <a:sym typeface="Calibri"/>
              </a:endParaRPr>
            </a:p>
          </p:txBody>
        </p:sp>
        <p:sp>
          <p:nvSpPr>
            <p:cNvPr id="597" name="Google Shape;597;p61"/>
            <p:cNvSpPr/>
            <p:nvPr/>
          </p:nvSpPr>
          <p:spPr>
            <a:xfrm rot="10800000">
              <a:off x="2330053" y="2343691"/>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1"/>
            <p:cNvSpPr txBox="1"/>
            <p:nvPr/>
          </p:nvSpPr>
          <p:spPr>
            <a:xfrm>
              <a:off x="2456795" y="2442534"/>
              <a:ext cx="295733" cy="2965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599" name="Google Shape;599;p61"/>
            <p:cNvSpPr/>
            <p:nvPr/>
          </p:nvSpPr>
          <p:spPr>
            <a:xfrm>
              <a:off x="137963" y="1992957"/>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1"/>
            <p:cNvSpPr txBox="1"/>
            <p:nvPr/>
          </p:nvSpPr>
          <p:spPr>
            <a:xfrm>
              <a:off x="172983" y="2027977"/>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Program Agreement</a:t>
              </a:r>
              <a:endParaRPr/>
            </a:p>
            <a:p>
              <a:pPr marL="0" marR="0" lvl="0" indent="0" algn="ctr" rtl="0">
                <a:lnSpc>
                  <a:spcPct val="90000"/>
                </a:lnSpc>
                <a:spcBef>
                  <a:spcPts val="595"/>
                </a:spcBef>
                <a:spcAft>
                  <a:spcPts val="0"/>
                </a:spcAft>
                <a:buNone/>
              </a:pPr>
              <a:r>
                <a:rPr lang="en-US" sz="1700">
                  <a:solidFill>
                    <a:schemeClr val="dk1"/>
                  </a:solidFill>
                  <a:latin typeface="Calibri"/>
                  <a:ea typeface="Calibri"/>
                  <a:cs typeface="Calibri"/>
                  <a:sym typeface="Calibri"/>
                </a:rPr>
                <a:t>(expires in two years)</a:t>
              </a:r>
              <a:endParaRPr sz="1700">
                <a:solidFill>
                  <a:schemeClr val="dk1"/>
                </a:solidFill>
                <a:latin typeface="Calibri"/>
                <a:ea typeface="Calibri"/>
                <a:cs typeface="Calibri"/>
                <a:sym typeface="Calibri"/>
              </a:endParaRPr>
            </a:p>
          </p:txBody>
        </p:sp>
        <p:sp>
          <p:nvSpPr>
            <p:cNvPr id="601" name="Google Shape;601;p61"/>
            <p:cNvSpPr/>
            <p:nvPr/>
          </p:nvSpPr>
          <p:spPr>
            <a:xfrm rot="5400000">
              <a:off x="923130" y="3328139"/>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1"/>
            <p:cNvSpPr txBox="1"/>
            <p:nvPr/>
          </p:nvSpPr>
          <p:spPr>
            <a:xfrm>
              <a:off x="986103" y="3364009"/>
              <a:ext cx="296530" cy="2957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603" name="Google Shape;603;p61"/>
            <p:cNvSpPr/>
            <p:nvPr/>
          </p:nvSpPr>
          <p:spPr>
            <a:xfrm>
              <a:off x="137963" y="3985766"/>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1"/>
            <p:cNvSpPr txBox="1"/>
            <p:nvPr/>
          </p:nvSpPr>
          <p:spPr>
            <a:xfrm>
              <a:off x="172983" y="4020786"/>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Loan Commitment </a:t>
              </a:r>
              <a:endParaRPr/>
            </a:p>
            <a:p>
              <a:pPr marL="0" marR="0" lvl="0" indent="0" algn="ctr" rtl="0">
                <a:lnSpc>
                  <a:spcPct val="90000"/>
                </a:lnSpc>
                <a:spcBef>
                  <a:spcPts val="595"/>
                </a:spcBef>
                <a:spcAft>
                  <a:spcPts val="0"/>
                </a:spcAft>
                <a:buNone/>
              </a:pPr>
              <a:r>
                <a:rPr lang="en-US" sz="1700">
                  <a:solidFill>
                    <a:schemeClr val="dk1"/>
                  </a:solidFill>
                  <a:latin typeface="Calibri"/>
                  <a:ea typeface="Calibri"/>
                  <a:cs typeface="Calibri"/>
                  <a:sym typeface="Calibri"/>
                </a:rPr>
                <a:t>(expires in 12 months)</a:t>
              </a:r>
              <a:endParaRPr sz="1700">
                <a:solidFill>
                  <a:schemeClr val="dk1"/>
                </a:solidFill>
                <a:latin typeface="Calibri"/>
                <a:ea typeface="Calibri"/>
                <a:cs typeface="Calibri"/>
                <a:sym typeface="Calibri"/>
              </a:endParaRPr>
            </a:p>
          </p:txBody>
        </p:sp>
        <p:sp>
          <p:nvSpPr>
            <p:cNvPr id="605" name="Google Shape;605;p61"/>
            <p:cNvSpPr/>
            <p:nvPr/>
          </p:nvSpPr>
          <p:spPr>
            <a:xfrm>
              <a:off x="2306139" y="4336500"/>
              <a:ext cx="422475" cy="494216"/>
            </a:xfrm>
            <a:prstGeom prst="rightArrow">
              <a:avLst>
                <a:gd name="adj1" fmla="val 60000"/>
                <a:gd name="adj2" fmla="val 50000"/>
              </a:avLst>
            </a:prstGeom>
            <a:gradFill>
              <a:gsLst>
                <a:gs pos="0">
                  <a:srgbClr val="BDDBEF"/>
                </a:gs>
                <a:gs pos="45000">
                  <a:srgbClr val="CBE3F6"/>
                </a:gs>
                <a:gs pos="100000">
                  <a:srgbClr val="CDE9F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1"/>
            <p:cNvSpPr txBox="1"/>
            <p:nvPr/>
          </p:nvSpPr>
          <p:spPr>
            <a:xfrm>
              <a:off x="2306139" y="4435343"/>
              <a:ext cx="295733" cy="2965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dk1"/>
                </a:solidFill>
                <a:latin typeface="Calibri"/>
                <a:ea typeface="Calibri"/>
                <a:cs typeface="Calibri"/>
                <a:sym typeface="Calibri"/>
              </a:endParaRPr>
            </a:p>
          </p:txBody>
        </p:sp>
        <p:sp>
          <p:nvSpPr>
            <p:cNvPr id="607" name="Google Shape;607;p61"/>
            <p:cNvSpPr/>
            <p:nvPr/>
          </p:nvSpPr>
          <p:spPr>
            <a:xfrm>
              <a:off x="2927895" y="3985766"/>
              <a:ext cx="1992808" cy="1195685"/>
            </a:xfrm>
            <a:prstGeom prst="roundRect">
              <a:avLst>
                <a:gd name="adj" fmla="val 10000"/>
              </a:avLst>
            </a:prstGeom>
            <a:gradFill>
              <a:gsLst>
                <a:gs pos="0">
                  <a:srgbClr val="8DC8F0"/>
                </a:gs>
                <a:gs pos="45000">
                  <a:srgbClr val="A1D2F3"/>
                </a:gs>
                <a:gs pos="100000">
                  <a:srgbClr val="A5D7F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1"/>
            <p:cNvSpPr txBox="1"/>
            <p:nvPr/>
          </p:nvSpPr>
          <p:spPr>
            <a:xfrm>
              <a:off x="2962915" y="4020786"/>
              <a:ext cx="1922768" cy="112564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a:solidFill>
                    <a:schemeClr val="dk1"/>
                  </a:solidFill>
                  <a:latin typeface="Calibri"/>
                  <a:ea typeface="Calibri"/>
                  <a:cs typeface="Calibri"/>
                  <a:sym typeface="Calibri"/>
                </a:rPr>
                <a:t>Closing/Project Completion</a:t>
              </a:r>
              <a:endParaRPr sz="1700">
                <a:solidFill>
                  <a:schemeClr val="dk1"/>
                </a:solidFill>
                <a:latin typeface="Calibri"/>
                <a:ea typeface="Calibri"/>
                <a:cs typeface="Calibri"/>
                <a:sym typeface="Calibri"/>
              </a:endParaRPr>
            </a:p>
          </p:txBody>
        </p:sp>
      </p:grpSp>
      <p:sp>
        <p:nvSpPr>
          <p:cNvPr id="609" name="Google Shape;609;p6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61</a:t>
            </a:fld>
            <a:endParaRPr>
              <a:solidFill>
                <a:srgbClr val="41414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2"/>
          <p:cNvSpPr txBox="1">
            <a:spLocks noGrp="1"/>
          </p:cNvSpPr>
          <p:nvPr>
            <p:ph type="title"/>
          </p:nvPr>
        </p:nvSpPr>
        <p:spPr>
          <a:xfrm>
            <a:off x="457200" y="533400"/>
            <a:ext cx="8229600" cy="79216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en-US" sz="3600"/>
              <a:t>Application Status</a:t>
            </a:r>
            <a:endParaRPr sz="3600"/>
          </a:p>
        </p:txBody>
      </p:sp>
      <p:sp>
        <p:nvSpPr>
          <p:cNvPr id="615" name="Google Shape;615;p62"/>
          <p:cNvSpPr txBox="1">
            <a:spLocks noGrp="1"/>
          </p:cNvSpPr>
          <p:nvPr>
            <p:ph type="body" idx="1"/>
          </p:nvPr>
        </p:nvSpPr>
        <p:spPr>
          <a:xfrm>
            <a:off x="381000" y="1752600"/>
            <a:ext cx="8229600" cy="4906963"/>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Multiple users can work on, edit and review application materials.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CAMS will save the application as </a:t>
            </a:r>
            <a:r>
              <a:rPr lang="en-US" u="sng"/>
              <a:t>Incomplete</a:t>
            </a:r>
            <a:r>
              <a:rPr lang="en-US"/>
              <a:t>. Applicant may return repeatedly to CAMS to work on application.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Please be sure all work on the application is saved in CAMS. </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en-US"/>
              <a:t>Once the application is submitted the status will change from Incomplete to </a:t>
            </a:r>
            <a:r>
              <a:rPr lang="en-US" u="sng"/>
              <a:t>Pending</a:t>
            </a:r>
            <a:r>
              <a:rPr lang="en-US"/>
              <a:t>.  </a:t>
            </a:r>
            <a:endParaRPr/>
          </a:p>
          <a:p>
            <a:pPr marL="91440" lvl="0" indent="0" algn="l" rtl="0">
              <a:lnSpc>
                <a:spcPct val="90000"/>
              </a:lnSpc>
              <a:spcBef>
                <a:spcPts val="1400"/>
              </a:spcBef>
              <a:spcAft>
                <a:spcPts val="0"/>
              </a:spcAft>
              <a:buSzPts val="2000"/>
              <a:buNone/>
            </a:pPr>
            <a:endParaRPr/>
          </a:p>
        </p:txBody>
      </p:sp>
      <p:sp>
        <p:nvSpPr>
          <p:cNvPr id="616" name="Google Shape;616;p6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62</a:t>
            </a:fld>
            <a:endParaRPr>
              <a:solidFill>
                <a:srgbClr val="41414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Dates to Remember	</a:t>
            </a:r>
            <a:endParaRPr/>
          </a:p>
        </p:txBody>
      </p:sp>
      <p:sp>
        <p:nvSpPr>
          <p:cNvPr id="623" name="Google Shape;623;p63"/>
          <p:cNvSpPr txBox="1">
            <a:spLocks noGrp="1"/>
          </p:cNvSpPr>
          <p:nvPr>
            <p:ph type="body" idx="1"/>
          </p:nvPr>
        </p:nvSpPr>
        <p:spPr>
          <a:xfrm>
            <a:off x="457200" y="1752600"/>
            <a:ext cx="8229600" cy="4625609"/>
          </a:xfrm>
          <a:prstGeom prst="rect">
            <a:avLst/>
          </a:prstGeom>
          <a:noFill/>
          <a:ln>
            <a:noFill/>
          </a:ln>
        </p:spPr>
        <p:txBody>
          <a:bodyPr spcFirstLastPara="1" wrap="square" lIns="0" tIns="45700" rIns="0" bIns="45700" anchor="t" anchorCtr="0">
            <a:normAutofit/>
          </a:bodyPr>
          <a:lstStyle/>
          <a:p>
            <a:pPr marL="118871" lvl="0" indent="0" algn="l" rtl="0">
              <a:lnSpc>
                <a:spcPct val="90000"/>
              </a:lnSpc>
              <a:spcBef>
                <a:spcPts val="0"/>
              </a:spcBef>
              <a:spcAft>
                <a:spcPts val="0"/>
              </a:spcAft>
              <a:buSzPts val="2000"/>
              <a:buNone/>
            </a:pPr>
            <a:endParaRPr dirty="0"/>
          </a:p>
          <a:p>
            <a:pPr marL="91440" lvl="0" indent="-127000" algn="l" rtl="0">
              <a:lnSpc>
                <a:spcPct val="90000"/>
              </a:lnSpc>
              <a:spcBef>
                <a:spcPts val="1400"/>
              </a:spcBef>
              <a:spcAft>
                <a:spcPts val="0"/>
              </a:spcAft>
              <a:buSzPts val="2000"/>
              <a:buChar char=" "/>
            </a:pPr>
            <a:r>
              <a:rPr lang="en-US" dirty="0"/>
              <a:t>Governor’s Housing Conference – November 10-12, 2021. Visit </a:t>
            </a:r>
            <a:r>
              <a:rPr lang="en-US" u="sng" dirty="0">
                <a:solidFill>
                  <a:schemeClr val="hlink"/>
                </a:solidFill>
                <a:hlinkClick r:id="rId3"/>
              </a:rPr>
              <a:t>www.dhcd.virginia.gov</a:t>
            </a:r>
            <a:r>
              <a:rPr lang="en-US" dirty="0"/>
              <a:t> </a:t>
            </a:r>
            <a:endParaRPr dirty="0"/>
          </a:p>
          <a:p>
            <a:pPr marL="91440" lvl="0" indent="-9144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r>
              <a:rPr lang="en-US" dirty="0"/>
              <a:t>Affordable and Special Needs Housing (ASNH) applications due </a:t>
            </a:r>
            <a:r>
              <a:rPr lang="en-US" dirty="0" smtClean="0"/>
              <a:t>–October 31, </a:t>
            </a:r>
            <a:r>
              <a:rPr lang="en-US" dirty="0" smtClean="0"/>
              <a:t>2021 &amp; March 31, 2022.</a:t>
            </a:r>
            <a:endParaRPr dirty="0"/>
          </a:p>
          <a:p>
            <a:pPr marL="91440" lvl="0" indent="0" algn="l" rtl="0">
              <a:lnSpc>
                <a:spcPct val="90000"/>
              </a:lnSpc>
              <a:spcBef>
                <a:spcPts val="1400"/>
              </a:spcBef>
              <a:spcAft>
                <a:spcPts val="0"/>
              </a:spcAft>
              <a:buSzPts val="2000"/>
              <a:buNone/>
            </a:pPr>
            <a:endParaRPr dirty="0"/>
          </a:p>
          <a:p>
            <a:pPr marL="0" lvl="0" indent="0" algn="l" rtl="0">
              <a:lnSpc>
                <a:spcPct val="90000"/>
              </a:lnSpc>
              <a:spcBef>
                <a:spcPts val="1400"/>
              </a:spcBef>
              <a:spcAft>
                <a:spcPts val="0"/>
              </a:spcAft>
              <a:buSzPts val="2000"/>
              <a:buNone/>
            </a:pP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None/>
            </a:pPr>
            <a:endParaRPr dirty="0"/>
          </a:p>
          <a:p>
            <a:pPr marL="91440" lvl="0" indent="0" algn="l" rtl="0">
              <a:lnSpc>
                <a:spcPct val="90000"/>
              </a:lnSpc>
              <a:spcBef>
                <a:spcPts val="1400"/>
              </a:spcBef>
              <a:spcAft>
                <a:spcPts val="0"/>
              </a:spcAft>
              <a:buSzPts val="2000"/>
              <a:buNone/>
            </a:pPr>
            <a:endParaRPr dirty="0"/>
          </a:p>
          <a:p>
            <a:pPr marL="91440" lvl="0" indent="0" algn="l" rtl="0">
              <a:lnSpc>
                <a:spcPct val="90000"/>
              </a:lnSpc>
              <a:spcBef>
                <a:spcPts val="1400"/>
              </a:spcBef>
              <a:spcAft>
                <a:spcPts val="0"/>
              </a:spcAft>
              <a:buSzPts val="2000"/>
              <a:buNone/>
            </a:pPr>
            <a:endParaRPr dirty="0"/>
          </a:p>
        </p:txBody>
      </p:sp>
      <p:sp>
        <p:nvSpPr>
          <p:cNvPr id="624" name="Google Shape;624;p6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63</a:t>
            </a:fld>
            <a:endParaRPr>
              <a:solidFill>
                <a:srgbClr val="41414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Additional Resources</a:t>
            </a:r>
            <a:endParaRPr/>
          </a:p>
        </p:txBody>
      </p:sp>
      <p:sp>
        <p:nvSpPr>
          <p:cNvPr id="630" name="Google Shape;630;p6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b="1" u="sng" dirty="0"/>
              <a:t>CHDO Certification/Recertification Requirements:</a:t>
            </a:r>
            <a:endParaRPr dirty="0"/>
          </a:p>
          <a:p>
            <a:pPr marL="91440" lvl="0" indent="-127000" algn="l" rtl="0">
              <a:lnSpc>
                <a:spcPct val="90000"/>
              </a:lnSpc>
              <a:spcBef>
                <a:spcPts val="1400"/>
              </a:spcBef>
              <a:spcAft>
                <a:spcPts val="0"/>
              </a:spcAft>
              <a:buSzPts val="2000"/>
              <a:buChar char=" "/>
            </a:pPr>
            <a:r>
              <a:rPr lang="en-US" dirty="0"/>
              <a:t>Are attached in this webinar, materials can also be found on the VA DHCD website. </a:t>
            </a:r>
            <a:r>
              <a:rPr lang="en-US" dirty="0" smtClean="0"/>
              <a:t>The HOME </a:t>
            </a:r>
            <a:r>
              <a:rPr lang="en-US" dirty="0" smtClean="0"/>
              <a:t>CHDO </a:t>
            </a:r>
            <a:r>
              <a:rPr lang="en-US" dirty="0"/>
              <a:t>application for both CHDO status and CHDO operating can be found in CAMS and must be applied for separately from ASNH projects</a:t>
            </a:r>
            <a:endParaRPr dirty="0"/>
          </a:p>
          <a:p>
            <a:pPr marL="91440" lvl="0" indent="0" algn="l" rtl="0">
              <a:lnSpc>
                <a:spcPct val="90000"/>
              </a:lnSpc>
              <a:spcBef>
                <a:spcPts val="1400"/>
              </a:spcBef>
              <a:spcAft>
                <a:spcPts val="0"/>
              </a:spcAft>
              <a:buSzPts val="2000"/>
              <a:buNone/>
            </a:pPr>
            <a:endParaRPr dirty="0"/>
          </a:p>
          <a:p>
            <a:pPr marL="91440" lvl="0" indent="-127000" algn="l" rtl="0">
              <a:lnSpc>
                <a:spcPct val="90000"/>
              </a:lnSpc>
              <a:spcBef>
                <a:spcPts val="1400"/>
              </a:spcBef>
              <a:spcAft>
                <a:spcPts val="0"/>
              </a:spcAft>
              <a:buSzPts val="2000"/>
              <a:buChar char=" "/>
            </a:pPr>
            <a:r>
              <a:rPr lang="en-US" b="1" u="sng" dirty="0"/>
              <a:t>CAMS instructions </a:t>
            </a:r>
            <a:r>
              <a:rPr lang="en-US" dirty="0"/>
              <a:t>for profile set-up and application instructions are found attached, and can also be found in the ASNH section of the VA DHCD website</a:t>
            </a:r>
            <a:endParaRPr dirty="0"/>
          </a:p>
          <a:p>
            <a:pPr marL="91440" lvl="0" indent="0" algn="l" rtl="0">
              <a:lnSpc>
                <a:spcPct val="90000"/>
              </a:lnSpc>
              <a:spcBef>
                <a:spcPts val="1400"/>
              </a:spcBef>
              <a:spcAft>
                <a:spcPts val="0"/>
              </a:spcAft>
              <a:buSzPts val="2000"/>
              <a:buNone/>
            </a:pPr>
            <a:endParaRPr dirty="0"/>
          </a:p>
          <a:p>
            <a:pPr marL="91440" lvl="0" indent="-127000" algn="l" rtl="0">
              <a:lnSpc>
                <a:spcPct val="90000"/>
              </a:lnSpc>
              <a:spcBef>
                <a:spcPts val="1400"/>
              </a:spcBef>
              <a:spcAft>
                <a:spcPts val="0"/>
              </a:spcAft>
              <a:buSzPts val="2000"/>
              <a:buChar char=" "/>
            </a:pPr>
            <a:r>
              <a:rPr lang="en-US" b="1" u="sng" dirty="0"/>
              <a:t>In-Depth Program Guidelines: </a:t>
            </a:r>
            <a:r>
              <a:rPr lang="en-US" dirty="0"/>
              <a:t>Can be found on the DHCD website under “Affordable and Special Needs Housing”</a:t>
            </a:r>
            <a:endParaRPr b="1" u="sng" dirty="0"/>
          </a:p>
        </p:txBody>
      </p:sp>
      <p:sp>
        <p:nvSpPr>
          <p:cNvPr id="631" name="Google Shape;631;p6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64</a:t>
            </a:fld>
            <a:endParaRPr>
              <a:solidFill>
                <a:srgbClr val="41414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65"/>
          <p:cNvPicPr preferRelativeResize="0">
            <a:picLocks noGrp="1"/>
          </p:cNvPicPr>
          <p:nvPr>
            <p:ph type="body" idx="1"/>
          </p:nvPr>
        </p:nvPicPr>
        <p:blipFill rotWithShape="1">
          <a:blip r:embed="rId3">
            <a:alphaModFix/>
          </a:blip>
          <a:srcRect/>
          <a:stretch/>
        </p:blipFill>
        <p:spPr>
          <a:xfrm>
            <a:off x="2080022" y="1846263"/>
            <a:ext cx="5028406" cy="4022725"/>
          </a:xfrm>
          <a:prstGeom prst="rect">
            <a:avLst/>
          </a:prstGeom>
          <a:noFill/>
          <a:ln>
            <a:noFill/>
          </a:ln>
        </p:spPr>
      </p:pic>
      <p:sp>
        <p:nvSpPr>
          <p:cNvPr id="638" name="Google Shape;638;p6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65</a:t>
            </a:fld>
            <a:endParaRPr>
              <a:solidFill>
                <a:srgbClr val="41414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Assistance	</a:t>
            </a:r>
            <a:endParaRPr/>
          </a:p>
        </p:txBody>
      </p:sp>
      <p:sp>
        <p:nvSpPr>
          <p:cNvPr id="644" name="Google Shape;644;p6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dirty="0"/>
              <a:t>For additional assistance please contact a member of the ASNH team:</a:t>
            </a:r>
            <a:endParaRPr dirty="0"/>
          </a:p>
          <a:p>
            <a:pPr marL="0" lvl="0" indent="0" algn="l" rtl="0">
              <a:lnSpc>
                <a:spcPct val="90000"/>
              </a:lnSpc>
              <a:spcBef>
                <a:spcPts val="1400"/>
              </a:spcBef>
              <a:spcAft>
                <a:spcPts val="0"/>
              </a:spcAft>
              <a:buSzPts val="2000"/>
              <a:buNone/>
            </a:pPr>
            <a:r>
              <a:rPr lang="en-US" dirty="0"/>
              <a:t> </a:t>
            </a:r>
            <a:r>
              <a:rPr lang="en-US" dirty="0" smtClean="0"/>
              <a:t>Michael </a:t>
            </a:r>
            <a:r>
              <a:rPr lang="en-US" dirty="0"/>
              <a:t>Haas: </a:t>
            </a:r>
            <a:r>
              <a:rPr lang="en-US" u="sng" dirty="0">
                <a:solidFill>
                  <a:srgbClr val="0070C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michael.haas@dhcd.Virginia.gov</a:t>
            </a:r>
            <a:r>
              <a:rPr lang="en-US" dirty="0">
                <a:solidFill>
                  <a:srgbClr val="0070C0"/>
                </a:solidFill>
              </a:rPr>
              <a:t> </a:t>
            </a:r>
            <a:endParaRPr dirty="0">
              <a:solidFill>
                <a:srgbClr val="0070C0"/>
              </a:solidFill>
            </a:endParaRPr>
          </a:p>
          <a:p>
            <a:pPr marL="91440" lvl="0" indent="-127000" algn="l" rtl="0">
              <a:lnSpc>
                <a:spcPct val="90000"/>
              </a:lnSpc>
              <a:spcBef>
                <a:spcPts val="1400"/>
              </a:spcBef>
              <a:spcAft>
                <a:spcPts val="0"/>
              </a:spcAft>
              <a:buSzPts val="2000"/>
              <a:buChar char=" "/>
            </a:pPr>
            <a:r>
              <a:rPr lang="en-US" dirty="0"/>
              <a:t>Willie </a:t>
            </a:r>
            <a:r>
              <a:rPr lang="en-US" dirty="0" err="1"/>
              <a:t>Fobbs</a:t>
            </a:r>
            <a:r>
              <a:rPr lang="en-US" dirty="0"/>
              <a:t>: </a:t>
            </a:r>
            <a:r>
              <a:rPr lang="en-US" u="sng" dirty="0">
                <a:solidFill>
                  <a:srgbClr val="0070C0"/>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willie.fobbs@dhcd.Virginia.gov</a:t>
            </a:r>
            <a:r>
              <a:rPr lang="en-US" dirty="0">
                <a:solidFill>
                  <a:srgbClr val="0070C0"/>
                </a:solidFill>
              </a:rPr>
              <a:t> </a:t>
            </a:r>
            <a:endParaRPr dirty="0">
              <a:solidFill>
                <a:srgbClr val="0070C0"/>
              </a:solidFill>
            </a:endParaRPr>
          </a:p>
          <a:p>
            <a:pPr marL="91440" lvl="0" indent="-127000" algn="l" rtl="0">
              <a:lnSpc>
                <a:spcPct val="90000"/>
              </a:lnSpc>
              <a:spcBef>
                <a:spcPts val="1400"/>
              </a:spcBef>
              <a:spcAft>
                <a:spcPts val="0"/>
              </a:spcAft>
              <a:buSzPts val="2000"/>
              <a:buChar char=" "/>
            </a:pPr>
            <a:r>
              <a:rPr lang="en-US" dirty="0"/>
              <a:t>Chloe Rote: </a:t>
            </a:r>
            <a:r>
              <a:rPr lang="en-US" u="sng" dirty="0">
                <a:solidFill>
                  <a:srgbClr val="0070C0"/>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chloe.rote@dhcd.Virginia.gov</a:t>
            </a:r>
            <a:r>
              <a:rPr lang="en-US" dirty="0">
                <a:solidFill>
                  <a:srgbClr val="0070C0"/>
                </a:solidFill>
              </a:rPr>
              <a:t> </a:t>
            </a:r>
            <a:endParaRPr dirty="0">
              <a:solidFill>
                <a:srgbClr val="0070C0"/>
              </a:solidFill>
            </a:endParaRPr>
          </a:p>
          <a:p>
            <a:pPr marL="91440" lvl="0" indent="-127000" algn="l" rtl="0">
              <a:lnSpc>
                <a:spcPct val="90000"/>
              </a:lnSpc>
              <a:spcBef>
                <a:spcPts val="1400"/>
              </a:spcBef>
              <a:spcAft>
                <a:spcPts val="0"/>
              </a:spcAft>
              <a:buSzPts val="2000"/>
              <a:buChar char=" "/>
            </a:pPr>
            <a:r>
              <a:rPr lang="en-US" dirty="0">
                <a:solidFill>
                  <a:schemeClr val="dk1"/>
                </a:solidFill>
              </a:rPr>
              <a:t>Loren Brown (Compliance): </a:t>
            </a:r>
            <a:r>
              <a:rPr lang="en-US" u="sng" dirty="0">
                <a:solidFill>
                  <a:srgbClr val="0070C0"/>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loren.brown@dhcd.Virginia.gov</a:t>
            </a:r>
            <a:r>
              <a:rPr lang="en-US" dirty="0">
                <a:solidFill>
                  <a:srgbClr val="0070C0"/>
                </a:solidFill>
              </a:rPr>
              <a:t>   </a:t>
            </a:r>
            <a:endParaRPr dirty="0">
              <a:solidFill>
                <a:srgbClr val="0070C0"/>
              </a:solidFill>
            </a:endParaRPr>
          </a:p>
          <a:p>
            <a:pPr marL="91440" lvl="0" indent="-127000" algn="l" rtl="0">
              <a:lnSpc>
                <a:spcPct val="90000"/>
              </a:lnSpc>
              <a:spcBef>
                <a:spcPts val="1400"/>
              </a:spcBef>
              <a:spcAft>
                <a:spcPts val="0"/>
              </a:spcAft>
              <a:buSzPts val="2000"/>
              <a:buChar char=" "/>
            </a:pPr>
            <a:r>
              <a:rPr lang="en-US" b="1" u="sng" dirty="0"/>
              <a:t>HIEE Funds:</a:t>
            </a:r>
            <a:endParaRPr dirty="0"/>
          </a:p>
          <a:p>
            <a:pPr marL="91440" lvl="0" indent="-127000" algn="l" rtl="0">
              <a:lnSpc>
                <a:spcPct val="90000"/>
              </a:lnSpc>
              <a:spcBef>
                <a:spcPts val="1400"/>
              </a:spcBef>
              <a:spcAft>
                <a:spcPts val="0"/>
              </a:spcAft>
              <a:buSzPts val="2000"/>
              <a:buChar char=" "/>
            </a:pPr>
            <a:r>
              <a:rPr lang="en-US" dirty="0"/>
              <a:t>Dan Farrell: </a:t>
            </a:r>
            <a:r>
              <a:rPr lang="en-US" u="sng" dirty="0">
                <a:solidFill>
                  <a:schemeClr val="hlink"/>
                </a:solidFill>
                <a:hlinkClick r:id="rId7"/>
              </a:rPr>
              <a:t>daniel.farrell@dhcd.Virginia.gov</a:t>
            </a:r>
            <a:r>
              <a:rPr lang="en-US" dirty="0"/>
              <a:t> </a:t>
            </a:r>
            <a:endParaRPr lang="en-US" dirty="0" smtClean="0"/>
          </a:p>
          <a:p>
            <a:pPr marL="91440" lvl="0" indent="-127000" algn="l" rtl="0">
              <a:lnSpc>
                <a:spcPct val="90000"/>
              </a:lnSpc>
              <a:spcBef>
                <a:spcPts val="1400"/>
              </a:spcBef>
              <a:spcAft>
                <a:spcPts val="0"/>
              </a:spcAft>
              <a:buSzPts val="2000"/>
              <a:buChar char=" "/>
            </a:pPr>
            <a:r>
              <a:rPr lang="en-US" dirty="0" smtClean="0"/>
              <a:t>Aaron Shoemaker: </a:t>
            </a:r>
            <a:r>
              <a:rPr lang="en-US" u="sng" dirty="0" smtClean="0">
                <a:solidFill>
                  <a:srgbClr val="8ABC49"/>
                </a:solidFill>
              </a:rPr>
              <a:t>aaron.shoemaker@dhcd.Virginia.gov</a:t>
            </a:r>
            <a:endParaRPr u="sng" dirty="0">
              <a:solidFill>
                <a:srgbClr val="8ABC49"/>
              </a:solidFill>
            </a:endParaRPr>
          </a:p>
        </p:txBody>
      </p:sp>
      <p:sp>
        <p:nvSpPr>
          <p:cNvPr id="645" name="Google Shape;645;p6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66</a:t>
            </a:fld>
            <a:endParaRPr>
              <a:solidFill>
                <a:srgbClr val="4141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Eligible Applicant</a:t>
            </a:r>
            <a:endParaRPr>
              <a:solidFill>
                <a:srgbClr val="587186"/>
              </a:solidFill>
            </a:endParaRPr>
          </a:p>
        </p:txBody>
      </p:sp>
      <p:sp>
        <p:nvSpPr>
          <p:cNvPr id="162" name="Google Shape;162;p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a:bodyPr>
          <a:lstStyle/>
          <a:p>
            <a:pPr marL="91440" lvl="0" indent="-140970" algn="l" rtl="0">
              <a:lnSpc>
                <a:spcPct val="90000"/>
              </a:lnSpc>
              <a:spcBef>
                <a:spcPts val="0"/>
              </a:spcBef>
              <a:spcAft>
                <a:spcPts val="0"/>
              </a:spcAft>
              <a:buSzPct val="100000"/>
              <a:buChar char=" "/>
            </a:pPr>
            <a:r>
              <a:rPr lang="en-US" sz="2400" u="sng"/>
              <a:t>Owner</a:t>
            </a:r>
            <a:r>
              <a:rPr lang="en-US" sz="2400"/>
              <a:t> –holds valid title to, or long term leasehold interest in the property</a:t>
            </a:r>
            <a:endParaRPr/>
          </a:p>
          <a:p>
            <a:pPr marL="91440" lvl="0" indent="-9144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u="sng"/>
              <a:t>Develope</a:t>
            </a:r>
            <a:r>
              <a:rPr lang="en-US" sz="2400"/>
              <a:t>r –owns the property and is developing the project, or has a contractual obligation to develop the project</a:t>
            </a:r>
            <a:endParaRPr/>
          </a:p>
          <a:p>
            <a:pPr marL="91440" lvl="0" indent="-9144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Char char=" "/>
            </a:pPr>
            <a:r>
              <a:rPr lang="en-US" sz="2400" u="sng"/>
              <a:t>Sponsor</a:t>
            </a:r>
            <a:r>
              <a:rPr lang="en-US" sz="2400"/>
              <a:t> –is the owner or partial owner and agrees to convey ownership to a second nonprofit at a predetermined time prior to development or upon completion (</a:t>
            </a:r>
            <a:r>
              <a:rPr lang="en-US" sz="2400" i="1"/>
              <a:t>requires consultation with DHCD prior to application</a:t>
            </a:r>
            <a:r>
              <a:rPr lang="en-US" sz="2400"/>
              <a:t>)</a:t>
            </a:r>
            <a:endParaRPr/>
          </a:p>
          <a:p>
            <a:pPr marL="91440" lvl="0" indent="-91440" algn="l" rtl="0">
              <a:lnSpc>
                <a:spcPct val="90000"/>
              </a:lnSpc>
              <a:spcBef>
                <a:spcPts val="1400"/>
              </a:spcBef>
              <a:spcAft>
                <a:spcPts val="0"/>
              </a:spcAft>
              <a:buSzPct val="100000"/>
              <a:buNone/>
            </a:pPr>
            <a:endParaRPr/>
          </a:p>
        </p:txBody>
      </p:sp>
      <p:sp>
        <p:nvSpPr>
          <p:cNvPr id="163" name="Google Shape;163;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7</a:t>
            </a:fld>
            <a:endParaRPr>
              <a:solidFill>
                <a:srgbClr val="41414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87186"/>
              </a:buClr>
              <a:buSzPts val="4800"/>
              <a:buFont typeface="Calibri"/>
              <a:buNone/>
            </a:pPr>
            <a:r>
              <a:rPr lang="en-US">
                <a:solidFill>
                  <a:srgbClr val="587186"/>
                </a:solidFill>
              </a:rPr>
              <a:t>Eligible Applicant</a:t>
            </a:r>
            <a:endParaRPr>
              <a:solidFill>
                <a:srgbClr val="587186"/>
              </a:solidFill>
            </a:endParaRPr>
          </a:p>
        </p:txBody>
      </p:sp>
      <p:sp>
        <p:nvSpPr>
          <p:cNvPr id="170" name="Google Shape;170;p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77500" lnSpcReduction="20000"/>
          </a:bodyPr>
          <a:lstStyle/>
          <a:p>
            <a:pPr marL="91440" lvl="0" indent="-137795" algn="l" rtl="0">
              <a:lnSpc>
                <a:spcPct val="90000"/>
              </a:lnSpc>
              <a:spcBef>
                <a:spcPts val="0"/>
              </a:spcBef>
              <a:spcAft>
                <a:spcPts val="0"/>
              </a:spcAft>
              <a:buSzPct val="100000"/>
              <a:buFont typeface="Arial"/>
              <a:buChar char="•"/>
            </a:pPr>
            <a:r>
              <a:rPr lang="en-US" sz="2800"/>
              <a:t>Must be registered in CAMS</a:t>
            </a:r>
            <a:endParaRPr/>
          </a:p>
          <a:p>
            <a:pPr marL="91440" lvl="0" indent="0" algn="l" rtl="0">
              <a:lnSpc>
                <a:spcPct val="90000"/>
              </a:lnSpc>
              <a:spcBef>
                <a:spcPts val="1400"/>
              </a:spcBef>
              <a:spcAft>
                <a:spcPts val="0"/>
              </a:spcAft>
              <a:buSzPct val="100000"/>
              <a:buFont typeface="Arial"/>
              <a:buNone/>
            </a:pPr>
            <a:endParaRPr sz="2800"/>
          </a:p>
          <a:p>
            <a:pPr marL="91440" lvl="0" indent="-137795" algn="l" rtl="0">
              <a:lnSpc>
                <a:spcPct val="90000"/>
              </a:lnSpc>
              <a:spcBef>
                <a:spcPts val="1400"/>
              </a:spcBef>
              <a:spcAft>
                <a:spcPts val="0"/>
              </a:spcAft>
              <a:buSzPct val="100000"/>
              <a:buFont typeface="Arial"/>
              <a:buChar char="•"/>
            </a:pPr>
            <a:r>
              <a:rPr lang="en-US" sz="2800"/>
              <a:t>Must be the primary partner in the project</a:t>
            </a:r>
            <a:endParaRPr/>
          </a:p>
          <a:p>
            <a:pPr marL="91440" lvl="0" indent="0" algn="l" rtl="0">
              <a:lnSpc>
                <a:spcPct val="90000"/>
              </a:lnSpc>
              <a:spcBef>
                <a:spcPts val="1400"/>
              </a:spcBef>
              <a:spcAft>
                <a:spcPts val="0"/>
              </a:spcAft>
              <a:buSzPct val="100000"/>
              <a:buFont typeface="Arial"/>
              <a:buNone/>
            </a:pPr>
            <a:endParaRPr sz="2800"/>
          </a:p>
          <a:p>
            <a:pPr marL="91440" lvl="0" indent="-137795" algn="l" rtl="0">
              <a:lnSpc>
                <a:spcPct val="90000"/>
              </a:lnSpc>
              <a:spcBef>
                <a:spcPts val="1400"/>
              </a:spcBef>
              <a:spcAft>
                <a:spcPts val="0"/>
              </a:spcAft>
              <a:buSzPct val="100000"/>
              <a:buFont typeface="Arial"/>
              <a:buChar char="•"/>
            </a:pPr>
            <a:r>
              <a:rPr lang="en-US" sz="2800">
                <a:solidFill>
                  <a:srgbClr val="FF0000"/>
                </a:solidFill>
              </a:rPr>
              <a:t>Must </a:t>
            </a:r>
            <a:r>
              <a:rPr lang="en-US" sz="2800" u="sng">
                <a:solidFill>
                  <a:srgbClr val="FF0000"/>
                </a:solidFill>
              </a:rPr>
              <a:t>not</a:t>
            </a:r>
            <a:r>
              <a:rPr lang="en-US" sz="2800">
                <a:solidFill>
                  <a:srgbClr val="FF0000"/>
                </a:solidFill>
              </a:rPr>
              <a:t> be the project L.L.C. </a:t>
            </a:r>
            <a:endParaRPr/>
          </a:p>
          <a:p>
            <a:pPr marL="91440" lvl="0" indent="0" algn="l" rtl="0">
              <a:lnSpc>
                <a:spcPct val="90000"/>
              </a:lnSpc>
              <a:spcBef>
                <a:spcPts val="1400"/>
              </a:spcBef>
              <a:spcAft>
                <a:spcPts val="0"/>
              </a:spcAft>
              <a:buSzPct val="100000"/>
              <a:buFont typeface="Arial"/>
              <a:buNone/>
            </a:pPr>
            <a:endParaRPr sz="2800"/>
          </a:p>
          <a:p>
            <a:pPr marL="91440" lvl="0" indent="-137795" algn="l" rtl="0">
              <a:lnSpc>
                <a:spcPct val="90000"/>
              </a:lnSpc>
              <a:spcBef>
                <a:spcPts val="1400"/>
              </a:spcBef>
              <a:spcAft>
                <a:spcPts val="0"/>
              </a:spcAft>
              <a:buSzPct val="100000"/>
              <a:buFont typeface="Arial"/>
              <a:buChar char="•"/>
            </a:pPr>
            <a:r>
              <a:rPr lang="en-US" sz="2800"/>
              <a:t>Must be the entity responsible for long-term operations and compliance</a:t>
            </a:r>
            <a:endParaRPr/>
          </a:p>
          <a:p>
            <a:pPr marL="91440" lvl="0" indent="0" algn="l" rtl="0">
              <a:lnSpc>
                <a:spcPct val="90000"/>
              </a:lnSpc>
              <a:spcBef>
                <a:spcPts val="1400"/>
              </a:spcBef>
              <a:spcAft>
                <a:spcPts val="0"/>
              </a:spcAft>
              <a:buSzPct val="100000"/>
              <a:buFont typeface="Arial"/>
              <a:buNone/>
            </a:pPr>
            <a:endParaRPr sz="2800"/>
          </a:p>
          <a:p>
            <a:pPr marL="91440" lvl="0" indent="-137795" algn="l" rtl="0">
              <a:lnSpc>
                <a:spcPct val="90000"/>
              </a:lnSpc>
              <a:spcBef>
                <a:spcPts val="1400"/>
              </a:spcBef>
              <a:spcAft>
                <a:spcPts val="0"/>
              </a:spcAft>
              <a:buSzPct val="100000"/>
              <a:buFont typeface="Arial"/>
              <a:buChar char="•"/>
            </a:pPr>
            <a:r>
              <a:rPr lang="en-US" sz="2800"/>
              <a:t>Must be free of outstanding audit or compliance issues</a:t>
            </a:r>
            <a:endParaRPr/>
          </a:p>
          <a:p>
            <a:pPr marL="91440" lvl="0" indent="0" algn="l" rtl="0">
              <a:lnSpc>
                <a:spcPct val="90000"/>
              </a:lnSpc>
              <a:spcBef>
                <a:spcPts val="1400"/>
              </a:spcBef>
              <a:spcAft>
                <a:spcPts val="0"/>
              </a:spcAft>
              <a:buSzPct val="100000"/>
              <a:buNone/>
            </a:pPr>
            <a:endParaRPr/>
          </a:p>
        </p:txBody>
      </p:sp>
      <p:sp>
        <p:nvSpPr>
          <p:cNvPr id="171" name="Google Shape;171;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8</a:t>
            </a:fld>
            <a:endParaRPr>
              <a:solidFill>
                <a:srgbClr val="41414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587186"/>
              </a:buClr>
              <a:buSzPts val="4800"/>
              <a:buFont typeface="Calibri"/>
              <a:buNone/>
            </a:pPr>
            <a:r>
              <a:rPr lang="en-US">
                <a:solidFill>
                  <a:srgbClr val="587186"/>
                </a:solidFill>
              </a:rPr>
              <a:t>CHDOs</a:t>
            </a:r>
            <a:endParaRPr>
              <a:solidFill>
                <a:srgbClr val="587186"/>
              </a:solidFill>
            </a:endParaRPr>
          </a:p>
        </p:txBody>
      </p:sp>
      <p:sp>
        <p:nvSpPr>
          <p:cNvPr id="177" name="Google Shape;177;p9"/>
          <p:cNvSpPr txBox="1">
            <a:spLocks noGrp="1"/>
          </p:cNvSpPr>
          <p:nvPr>
            <p:ph type="body" idx="1"/>
          </p:nvPr>
        </p:nvSpPr>
        <p:spPr>
          <a:xfrm>
            <a:off x="827673" y="1737361"/>
            <a:ext cx="7543801" cy="4478866"/>
          </a:xfrm>
          <a:prstGeom prst="rect">
            <a:avLst/>
          </a:prstGeom>
          <a:noFill/>
          <a:ln>
            <a:noFill/>
          </a:ln>
        </p:spPr>
        <p:txBody>
          <a:bodyPr spcFirstLastPara="1" wrap="square" lIns="0" tIns="45700" rIns="0" bIns="45700" anchor="t" anchorCtr="0">
            <a:normAutofit/>
          </a:bodyPr>
          <a:lstStyle/>
          <a:p>
            <a:pPr marL="91440" lvl="0" indent="-177800" algn="ctr" rtl="0">
              <a:lnSpc>
                <a:spcPct val="90000"/>
              </a:lnSpc>
              <a:spcBef>
                <a:spcPts val="0"/>
              </a:spcBef>
              <a:spcAft>
                <a:spcPts val="0"/>
              </a:spcAft>
              <a:buSzPts val="2800"/>
              <a:buChar char=" "/>
            </a:pPr>
            <a:r>
              <a:rPr lang="en-US" sz="2800" u="sng"/>
              <a:t>Community Housing Development Organization</a:t>
            </a:r>
            <a:endParaRPr/>
          </a:p>
          <a:p>
            <a:pPr marL="91440" lvl="0" indent="-177800" algn="l" rtl="0">
              <a:lnSpc>
                <a:spcPct val="90000"/>
              </a:lnSpc>
              <a:spcBef>
                <a:spcPts val="1400"/>
              </a:spcBef>
              <a:spcAft>
                <a:spcPts val="0"/>
              </a:spcAft>
              <a:buClr>
                <a:srgbClr val="3F3F3F"/>
              </a:buClr>
              <a:buSzPts val="2800"/>
              <a:buFont typeface="Arial"/>
              <a:buChar char="•"/>
            </a:pPr>
            <a:r>
              <a:rPr lang="en-US" sz="2800"/>
              <a:t>Nonprofit community based housing developers meeting specific board, mission, and capacity requirements</a:t>
            </a:r>
            <a:endParaRPr/>
          </a:p>
          <a:p>
            <a:pPr marL="91440" lvl="0" indent="-177800" algn="l" rtl="0">
              <a:lnSpc>
                <a:spcPct val="90000"/>
              </a:lnSpc>
              <a:spcBef>
                <a:spcPts val="1400"/>
              </a:spcBef>
              <a:spcAft>
                <a:spcPts val="0"/>
              </a:spcAft>
              <a:buClr>
                <a:srgbClr val="3F3F3F"/>
              </a:buClr>
              <a:buSzPts val="2800"/>
              <a:buFont typeface="Arial"/>
              <a:buChar char="•"/>
            </a:pPr>
            <a:r>
              <a:rPr lang="en-US" sz="2800"/>
              <a:t>Must be state-approved</a:t>
            </a:r>
            <a:endParaRPr/>
          </a:p>
          <a:p>
            <a:pPr marL="91440" lvl="0" indent="-177800" algn="l" rtl="0">
              <a:lnSpc>
                <a:spcPct val="90000"/>
              </a:lnSpc>
              <a:spcBef>
                <a:spcPts val="1400"/>
              </a:spcBef>
              <a:spcAft>
                <a:spcPts val="0"/>
              </a:spcAft>
              <a:buClr>
                <a:srgbClr val="3F3F3F"/>
              </a:buClr>
              <a:buSzPts val="2800"/>
              <a:buFont typeface="Arial"/>
              <a:buChar char="•"/>
            </a:pPr>
            <a:r>
              <a:rPr lang="en-US" sz="2800"/>
              <a:t>Given scoring preference for HOME funds</a:t>
            </a:r>
            <a:endParaRPr/>
          </a:p>
          <a:p>
            <a:pPr marL="91440" lvl="0" indent="-177800" algn="l" rtl="0">
              <a:lnSpc>
                <a:spcPct val="90000"/>
              </a:lnSpc>
              <a:spcBef>
                <a:spcPts val="1400"/>
              </a:spcBef>
              <a:spcAft>
                <a:spcPts val="0"/>
              </a:spcAft>
              <a:buClr>
                <a:srgbClr val="3F3F3F"/>
              </a:buClr>
              <a:buSzPts val="2800"/>
              <a:buFont typeface="Arial"/>
              <a:buChar char="•"/>
            </a:pPr>
            <a:r>
              <a:rPr lang="en-US" sz="2800"/>
              <a:t>Documentation MUST be maintained in CAMS</a:t>
            </a:r>
            <a:endParaRPr/>
          </a:p>
          <a:p>
            <a:pPr marL="91440" lvl="0" indent="-177800" algn="l" rtl="0">
              <a:lnSpc>
                <a:spcPct val="90000"/>
              </a:lnSpc>
              <a:spcBef>
                <a:spcPts val="1400"/>
              </a:spcBef>
              <a:spcAft>
                <a:spcPts val="0"/>
              </a:spcAft>
              <a:buClr>
                <a:srgbClr val="3F3F3F"/>
              </a:buClr>
              <a:buSzPts val="2800"/>
              <a:buFont typeface="Arial"/>
              <a:buChar char="•"/>
            </a:pPr>
            <a:r>
              <a:rPr lang="en-US" sz="2800"/>
              <a:t>CHDO certification/re-certification MUST be included in application package</a:t>
            </a:r>
            <a:endParaRPr sz="2800"/>
          </a:p>
        </p:txBody>
      </p:sp>
      <p:sp>
        <p:nvSpPr>
          <p:cNvPr id="178" name="Google Shape;178;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414141"/>
                </a:solidFill>
              </a:rPr>
              <a:t>9</a:t>
            </a:fld>
            <a:endParaRPr>
              <a:solidFill>
                <a:srgbClr val="414141"/>
              </a:solidFill>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3776</Words>
  <Application>Microsoft Office PowerPoint</Application>
  <PresentationFormat>On-screen Show (4:3)</PresentationFormat>
  <Paragraphs>787</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Noto Sans Symbols</vt:lpstr>
      <vt:lpstr>Calibri</vt:lpstr>
      <vt:lpstr>Palatino Linotype</vt:lpstr>
      <vt:lpstr>Times New Roman</vt:lpstr>
      <vt:lpstr>Retrospect</vt:lpstr>
      <vt:lpstr> Affordable and Special Needs Housing Consolidated Application   </vt:lpstr>
      <vt:lpstr>Affordable &amp; Special Needs Housing (ASNH): </vt:lpstr>
      <vt:lpstr>Goals of ASNH Program</vt:lpstr>
      <vt:lpstr>General Guidelines</vt:lpstr>
      <vt:lpstr>Applicant Entities</vt:lpstr>
      <vt:lpstr>Eligible Applicant </vt:lpstr>
      <vt:lpstr>Eligible Applicant</vt:lpstr>
      <vt:lpstr>Eligible Applicant</vt:lpstr>
      <vt:lpstr>CHDOs</vt:lpstr>
      <vt:lpstr>CHDO Projects </vt:lpstr>
      <vt:lpstr>Developer Capacity </vt:lpstr>
      <vt:lpstr>Eligible Projects</vt:lpstr>
      <vt:lpstr>Application for CHDO Status</vt:lpstr>
      <vt:lpstr>CHDO Operating</vt:lpstr>
      <vt:lpstr>Permanent Supportive Housing</vt:lpstr>
      <vt:lpstr>Permanent Supportive Housing </vt:lpstr>
      <vt:lpstr>Permanent Supportive Housing  Compliance Requirements</vt:lpstr>
      <vt:lpstr>Single Room Occupancy  (SRO) </vt:lpstr>
      <vt:lpstr>Eligible Costs</vt:lpstr>
      <vt:lpstr>Rental Projects</vt:lpstr>
      <vt:lpstr>Income Targeting  </vt:lpstr>
      <vt:lpstr>Income Targeting  (maximums) </vt:lpstr>
      <vt:lpstr>Rental Projects</vt:lpstr>
      <vt:lpstr>Rental Projects</vt:lpstr>
      <vt:lpstr>Rental Projects (cont.)</vt:lpstr>
      <vt:lpstr>Income Eligibility Restrictions  (Assisted Units)</vt:lpstr>
      <vt:lpstr>PowerPoint Presentation</vt:lpstr>
      <vt:lpstr>Homeownership Projects</vt:lpstr>
      <vt:lpstr>Homebuyer Projects</vt:lpstr>
      <vt:lpstr>Homebuyer Projects</vt:lpstr>
      <vt:lpstr>Funding Sources</vt:lpstr>
      <vt:lpstr>HOME</vt:lpstr>
      <vt:lpstr>        Local Match Requirement </vt:lpstr>
      <vt:lpstr>        Local Match Sources </vt:lpstr>
      <vt:lpstr>PowerPoint Presentation</vt:lpstr>
      <vt:lpstr>National Housing Trust Fund (NHTF)</vt:lpstr>
      <vt:lpstr>Virginia Housing Trust Fund (VHTF)</vt:lpstr>
      <vt:lpstr>Affordable and Special Needs (ASNH) Funding Sources </vt:lpstr>
      <vt:lpstr>Housing Innovations in Energy Efficiency (HIEE)</vt:lpstr>
      <vt:lpstr> HIEE Performance Requirements</vt:lpstr>
      <vt:lpstr>PowerPoint Presentation</vt:lpstr>
      <vt:lpstr>Affordability Period</vt:lpstr>
      <vt:lpstr>Underwriting </vt:lpstr>
      <vt:lpstr>Required Reporting</vt:lpstr>
      <vt:lpstr>Fair Housing</vt:lpstr>
      <vt:lpstr>      Furthering Fair Housing</vt:lpstr>
      <vt:lpstr>Environmental Review</vt:lpstr>
      <vt:lpstr>Lead Safe</vt:lpstr>
      <vt:lpstr>Uniform Relocation Act</vt:lpstr>
      <vt:lpstr>Section 3</vt:lpstr>
      <vt:lpstr>504 Requirements</vt:lpstr>
      <vt:lpstr>504 Requirements</vt:lpstr>
      <vt:lpstr>Violence Against Women Act </vt:lpstr>
      <vt:lpstr>Rental Monitoring and Compliance</vt:lpstr>
      <vt:lpstr>ASNH Program Funding Process </vt:lpstr>
      <vt:lpstr>Funding Process: Threshold Requirements </vt:lpstr>
      <vt:lpstr>Need (40 points):</vt:lpstr>
      <vt:lpstr>Feasibility (30 points):</vt:lpstr>
      <vt:lpstr>Capacity (30 points):</vt:lpstr>
      <vt:lpstr>Funding Process</vt:lpstr>
      <vt:lpstr>PowerPoint Presentation</vt:lpstr>
      <vt:lpstr>Application Status</vt:lpstr>
      <vt:lpstr>Dates to Remember </vt:lpstr>
      <vt:lpstr>Additional Resources</vt:lpstr>
      <vt:lpstr>PowerPoint Presentation</vt:lpstr>
      <vt:lpstr>Assistance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and Special Needs Housing Consolidated Application</dc:title>
  <dc:creator>Luke Tate</dc:creator>
  <cp:lastModifiedBy>Willie Fobbs III</cp:lastModifiedBy>
  <cp:revision>23</cp:revision>
  <dcterms:created xsi:type="dcterms:W3CDTF">2016-09-15T17:47:59Z</dcterms:created>
  <dcterms:modified xsi:type="dcterms:W3CDTF">2021-09-13T01:19:26Z</dcterms:modified>
</cp:coreProperties>
</file>